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2"/>
  </p:notesMasterIdLst>
  <p:handoutMasterIdLst>
    <p:handoutMasterId r:id="rId23"/>
  </p:handoutMasterIdLst>
  <p:sldIdLst>
    <p:sldId id="277" r:id="rId2"/>
    <p:sldId id="262" r:id="rId3"/>
    <p:sldId id="263" r:id="rId4"/>
    <p:sldId id="264" r:id="rId5"/>
    <p:sldId id="265" r:id="rId6"/>
    <p:sldId id="278" r:id="rId7"/>
    <p:sldId id="279" r:id="rId8"/>
    <p:sldId id="280" r:id="rId9"/>
    <p:sldId id="281" r:id="rId10"/>
    <p:sldId id="284" r:id="rId11"/>
    <p:sldId id="282" r:id="rId12"/>
    <p:sldId id="268" r:id="rId13"/>
    <p:sldId id="269" r:id="rId14"/>
    <p:sldId id="270" r:id="rId15"/>
    <p:sldId id="271" r:id="rId16"/>
    <p:sldId id="272" r:id="rId17"/>
    <p:sldId id="273" r:id="rId18"/>
    <p:sldId id="274" r:id="rId19"/>
    <p:sldId id="275"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71" autoAdjust="0"/>
    <p:restoredTop sz="94660"/>
  </p:normalViewPr>
  <p:slideViewPr>
    <p:cSldViewPr snapToGrid="0" showGuides="1">
      <p:cViewPr varScale="1">
        <p:scale>
          <a:sx n="113" d="100"/>
          <a:sy n="113" d="100"/>
        </p:scale>
        <p:origin x="216" y="504"/>
      </p:cViewPr>
      <p:guideLst>
        <p:guide orient="horz" pos="2160"/>
        <p:guide pos="3840"/>
      </p:guideLst>
    </p:cSldViewPr>
  </p:slideViewPr>
  <p:notesTextViewPr>
    <p:cViewPr>
      <p:scale>
        <a:sx n="1" d="1"/>
        <a:sy n="1" d="1"/>
      </p:scale>
      <p:origin x="0" y="0"/>
    </p:cViewPr>
  </p:notesTextViewPr>
  <p:notesViewPr>
    <p:cSldViewPr snapToGrid="0" showGuides="1">
      <p:cViewPr varScale="1">
        <p:scale>
          <a:sx n="76" d="100"/>
          <a:sy n="76" d="100"/>
        </p:scale>
        <p:origin x="171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a:t>Pre and Post Intervention Scores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Sheet1!$A$2:$A$3</c:f>
              <c:strCache>
                <c:ptCount val="2"/>
                <c:pt idx="0">
                  <c:v>Pre Intervention Mean</c:v>
                </c:pt>
                <c:pt idx="1">
                  <c:v>Post Intervention Mean</c:v>
                </c:pt>
              </c:strCache>
            </c:strRef>
          </c:cat>
          <c:val>
            <c:numRef>
              <c:f>Sheet1!$B$2:$B$3</c:f>
              <c:numCache>
                <c:formatCode>General</c:formatCode>
                <c:ptCount val="2"/>
                <c:pt idx="0">
                  <c:v>2</c:v>
                </c:pt>
                <c:pt idx="1">
                  <c:v>3</c:v>
                </c:pt>
              </c:numCache>
            </c:numRef>
          </c:val>
          <c:extLst>
            <c:ext xmlns:c16="http://schemas.microsoft.com/office/drawing/2014/chart" uri="{C3380CC4-5D6E-409C-BE32-E72D297353CC}">
              <c16:uniqueId val="{00000000-8D86-5647-AAD3-39C19F62E333}"/>
            </c:ext>
          </c:extLst>
        </c:ser>
        <c:dLbls>
          <c:showLegendKey val="0"/>
          <c:showVal val="0"/>
          <c:showCatName val="0"/>
          <c:showSerName val="0"/>
          <c:showPercent val="0"/>
          <c:showBubbleSize val="0"/>
        </c:dLbls>
        <c:gapWidth val="219"/>
        <c:overlap val="-27"/>
        <c:axId val="1694464799"/>
        <c:axId val="1694466447"/>
      </c:barChart>
      <c:catAx>
        <c:axId val="1694464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ln w="9525">
                  <a:noFill/>
                </a:ln>
                <a:solidFill>
                  <a:schemeClr val="tx1">
                    <a:lumMod val="65000"/>
                    <a:lumOff val="35000"/>
                  </a:schemeClr>
                </a:solidFill>
                <a:latin typeface="+mn-lt"/>
                <a:ea typeface="+mn-ea"/>
                <a:cs typeface="+mn-cs"/>
              </a:defRPr>
            </a:pPr>
            <a:endParaRPr lang="en-US"/>
          </a:p>
        </c:txPr>
        <c:crossAx val="1694466447"/>
        <c:crosses val="autoZero"/>
        <c:auto val="1"/>
        <c:lblAlgn val="ctr"/>
        <c:lblOffset val="100"/>
        <c:noMultiLvlLbl val="0"/>
      </c:catAx>
      <c:valAx>
        <c:axId val="1694466447"/>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400"/>
                  <a:t>Score Out of 10 Song Exercises </a:t>
                </a:r>
              </a:p>
              <a:p>
                <a:pPr>
                  <a:defRPr sz="1200"/>
                </a:pPr>
                <a:r>
                  <a:rPr lang="en-US" sz="1400"/>
                  <a:t>Performed Correctly</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44647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a:scene3d>
      <a:camera prst="orthographicFront"/>
      <a:lightRig rig="threePt" dir="t"/>
    </a:scene3d>
    <a:sp3d>
      <a:bevelB h="0"/>
    </a:sp3d>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Pre and Post Intervention Scores By Student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Pretest</c:v>
                </c:pt>
              </c:strCache>
            </c:strRef>
          </c:tx>
          <c:spPr>
            <a:solidFill>
              <a:schemeClr val="accent1"/>
            </a:solidFill>
            <a:ln>
              <a:noFill/>
            </a:ln>
            <a:effectLst/>
          </c:spPr>
          <c:invertIfNegative val="0"/>
          <c:cat>
            <c:strRef>
              <c:f>Sheet1!$A$2:$A$9</c:f>
              <c:strCache>
                <c:ptCount val="8"/>
                <c:pt idx="0">
                  <c:v>Student 1</c:v>
                </c:pt>
                <c:pt idx="1">
                  <c:v>Student 2</c:v>
                </c:pt>
                <c:pt idx="2">
                  <c:v>Student 3</c:v>
                </c:pt>
                <c:pt idx="3">
                  <c:v>Student 4</c:v>
                </c:pt>
                <c:pt idx="4">
                  <c:v>Student 5</c:v>
                </c:pt>
                <c:pt idx="5">
                  <c:v>Student 6</c:v>
                </c:pt>
                <c:pt idx="6">
                  <c:v>Student 9</c:v>
                </c:pt>
                <c:pt idx="7">
                  <c:v>Student 10</c:v>
                </c:pt>
              </c:strCache>
            </c:strRef>
          </c:cat>
          <c:val>
            <c:numRef>
              <c:f>Sheet1!$B$2:$B$9</c:f>
              <c:numCache>
                <c:formatCode>General</c:formatCode>
                <c:ptCount val="8"/>
                <c:pt idx="0">
                  <c:v>9</c:v>
                </c:pt>
                <c:pt idx="1">
                  <c:v>2</c:v>
                </c:pt>
                <c:pt idx="2">
                  <c:v>5</c:v>
                </c:pt>
                <c:pt idx="3">
                  <c:v>1</c:v>
                </c:pt>
                <c:pt idx="4">
                  <c:v>1</c:v>
                </c:pt>
                <c:pt idx="5">
                  <c:v>0</c:v>
                </c:pt>
                <c:pt idx="6">
                  <c:v>3</c:v>
                </c:pt>
                <c:pt idx="7">
                  <c:v>0</c:v>
                </c:pt>
              </c:numCache>
            </c:numRef>
          </c:val>
          <c:extLst>
            <c:ext xmlns:c16="http://schemas.microsoft.com/office/drawing/2014/chart" uri="{C3380CC4-5D6E-409C-BE32-E72D297353CC}">
              <c16:uniqueId val="{00000000-E890-BC4D-BEDC-00965DD500BC}"/>
            </c:ext>
          </c:extLst>
        </c:ser>
        <c:ser>
          <c:idx val="1"/>
          <c:order val="1"/>
          <c:tx>
            <c:strRef>
              <c:f>Sheet1!$C$1</c:f>
              <c:strCache>
                <c:ptCount val="1"/>
                <c:pt idx="0">
                  <c:v>Posttest</c:v>
                </c:pt>
              </c:strCache>
            </c:strRef>
          </c:tx>
          <c:spPr>
            <a:solidFill>
              <a:schemeClr val="accent2"/>
            </a:solidFill>
            <a:ln>
              <a:noFill/>
            </a:ln>
            <a:effectLst/>
          </c:spPr>
          <c:invertIfNegative val="0"/>
          <c:cat>
            <c:strRef>
              <c:f>Sheet1!$A$2:$A$9</c:f>
              <c:strCache>
                <c:ptCount val="8"/>
                <c:pt idx="0">
                  <c:v>Student 1</c:v>
                </c:pt>
                <c:pt idx="1">
                  <c:v>Student 2</c:v>
                </c:pt>
                <c:pt idx="2">
                  <c:v>Student 3</c:v>
                </c:pt>
                <c:pt idx="3">
                  <c:v>Student 4</c:v>
                </c:pt>
                <c:pt idx="4">
                  <c:v>Student 5</c:v>
                </c:pt>
                <c:pt idx="5">
                  <c:v>Student 6</c:v>
                </c:pt>
                <c:pt idx="6">
                  <c:v>Student 9</c:v>
                </c:pt>
                <c:pt idx="7">
                  <c:v>Student 10</c:v>
                </c:pt>
              </c:strCache>
            </c:strRef>
          </c:cat>
          <c:val>
            <c:numRef>
              <c:f>Sheet1!$C$2:$C$9</c:f>
              <c:numCache>
                <c:formatCode>General</c:formatCode>
                <c:ptCount val="8"/>
                <c:pt idx="0">
                  <c:v>5</c:v>
                </c:pt>
                <c:pt idx="1">
                  <c:v>3</c:v>
                </c:pt>
                <c:pt idx="2">
                  <c:v>8</c:v>
                </c:pt>
                <c:pt idx="3">
                  <c:v>2</c:v>
                </c:pt>
                <c:pt idx="4">
                  <c:v>3</c:v>
                </c:pt>
                <c:pt idx="5">
                  <c:v>3</c:v>
                </c:pt>
                <c:pt idx="6">
                  <c:v>4</c:v>
                </c:pt>
                <c:pt idx="7">
                  <c:v>1</c:v>
                </c:pt>
              </c:numCache>
            </c:numRef>
          </c:val>
          <c:extLst>
            <c:ext xmlns:c16="http://schemas.microsoft.com/office/drawing/2014/chart" uri="{C3380CC4-5D6E-409C-BE32-E72D297353CC}">
              <c16:uniqueId val="{00000001-E890-BC4D-BEDC-00965DD500BC}"/>
            </c:ext>
          </c:extLst>
        </c:ser>
        <c:dLbls>
          <c:showLegendKey val="0"/>
          <c:showVal val="0"/>
          <c:showCatName val="0"/>
          <c:showSerName val="0"/>
          <c:showPercent val="0"/>
          <c:showBubbleSize val="0"/>
        </c:dLbls>
        <c:gapWidth val="219"/>
        <c:overlap val="-27"/>
        <c:axId val="2052803967"/>
        <c:axId val="2052805615"/>
      </c:barChart>
      <c:catAx>
        <c:axId val="205280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2805615"/>
        <c:crosses val="autoZero"/>
        <c:auto val="1"/>
        <c:lblAlgn val="ctr"/>
        <c:lblOffset val="100"/>
        <c:noMultiLvlLbl val="0"/>
      </c:catAx>
      <c:valAx>
        <c:axId val="20528056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0" i="0" baseline="0">
                    <a:effectLst/>
                  </a:rPr>
                  <a:t>Score Out of 10 Song Exercises </a:t>
                </a:r>
                <a:endParaRPr lang="en-US" sz="1200">
                  <a:effectLst/>
                </a:endParaRPr>
              </a:p>
              <a:p>
                <a:pPr>
                  <a:defRPr/>
                </a:pPr>
                <a:r>
                  <a:rPr lang="en-US" sz="1200" b="0" i="0" baseline="0">
                    <a:effectLst/>
                  </a:rPr>
                  <a:t>Performed Correctly</a:t>
                </a:r>
                <a:endParaRPr lang="en-US" sz="1200">
                  <a:effectLst/>
                </a:endParaRPr>
              </a:p>
              <a:p>
                <a:pPr>
                  <a:defRPr/>
                </a:pP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2803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D91178-905E-4181-A080-73FBE2A7F10F}" type="datetimeFigureOut">
              <a:rPr lang="en-US" smtClean="0"/>
              <a:t>8/19/22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DC0C31-3BFD-43A2-B8EE-356E8F332F68}" type="slidenum">
              <a:rPr lang="en-US" smtClean="0"/>
              <a:t>‹#›</a:t>
            </a:fld>
            <a:endParaRPr lang="en-US"/>
          </a:p>
        </p:txBody>
      </p:sp>
    </p:spTree>
    <p:extLst>
      <p:ext uri="{BB962C8B-B14F-4D97-AF65-F5344CB8AC3E}">
        <p14:creationId xmlns:p14="http://schemas.microsoft.com/office/powerpoint/2010/main" val="18726552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649B93-516E-447E-9C4C-C287614C6398}" type="datetimeFigureOut">
              <a:rPr lang="en-US" smtClean="0"/>
              <a:t>8/19/22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7908AF-65BE-457F-9D87-289A548E61FF}" type="slidenum">
              <a:rPr lang="en-US" smtClean="0"/>
              <a:t>‹#›</a:t>
            </a:fld>
            <a:endParaRPr lang="en-US"/>
          </a:p>
        </p:txBody>
      </p:sp>
    </p:spTree>
    <p:extLst>
      <p:ext uri="{BB962C8B-B14F-4D97-AF65-F5344CB8AC3E}">
        <p14:creationId xmlns:p14="http://schemas.microsoft.com/office/powerpoint/2010/main" val="3372320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1041400"/>
            <a:ext cx="12192000" cy="4216400"/>
          </a:xfrm>
          <a:prstGeom prst="rect">
            <a:avLst/>
          </a:prstGeom>
          <a:solidFill>
            <a:schemeClr val="accent3">
              <a:lumMod val="20000"/>
              <a:lumOff val="80000"/>
              <a:alpha val="80000"/>
            </a:schemeClr>
          </a:solidFill>
        </p:spPr>
        <p:txBody>
          <a:bodyPr vert="horz" lIns="91440" tIns="45720" rIns="91440" bIns="45720" rtlCol="0" anchor="ctr">
            <a:normAutofit/>
          </a:bodyPr>
          <a:lstStyle/>
          <a:p>
            <a:pPr lvl="0">
              <a:spcBef>
                <a:spcPct val="0"/>
              </a:spcBef>
              <a:buNone/>
            </a:pPr>
            <a:endParaRPr lang="en-US" sz="4400" b="0" cap="none" spc="0">
              <a:ln w="0"/>
              <a:solidFill>
                <a:schemeClr val="tx2">
                  <a:lumMod val="50000"/>
                </a:schemeClr>
              </a:solidFill>
              <a:effectLst>
                <a:outerShdw blurRad="38100" dist="19050" dir="2700000" algn="tl" rotWithShape="0">
                  <a:schemeClr val="tx1">
                    <a:alpha val="40000"/>
                  </a:schemeClr>
                </a:outerShdw>
              </a:effectLst>
              <a:latin typeface="+mj-lt"/>
              <a:ea typeface="+mj-ea"/>
              <a:cs typeface="+mj-cs"/>
            </a:endParaRPr>
          </a:p>
        </p:txBody>
      </p:sp>
      <p:sp>
        <p:nvSpPr>
          <p:cNvPr id="2" name="Title 1"/>
          <p:cNvSpPr>
            <a:spLocks noGrp="1"/>
          </p:cNvSpPr>
          <p:nvPr>
            <p:ph type="ctrTitle"/>
          </p:nvPr>
        </p:nvSpPr>
        <p:spPr>
          <a:xfrm>
            <a:off x="1524000" y="1041400"/>
            <a:ext cx="9144000" cy="2387600"/>
          </a:xfrm>
          <a:noFill/>
        </p:spPr>
        <p:txBody>
          <a:bodyPr anchor="b"/>
          <a:lstStyle>
            <a:lvl1pPr algn="ctr">
              <a:defRPr sz="6000" b="0" cap="none" spc="0">
                <a:ln w="0"/>
                <a:solidFill>
                  <a:schemeClr val="tx2">
                    <a:lumMod val="50000"/>
                  </a:schemeClr>
                </a:solidFill>
                <a:effectLst>
                  <a:outerShdw blurRad="38100" dist="19050" dir="2700000" algn="tl" rotWithShape="0">
                    <a:schemeClr val="tx1">
                      <a:alpha val="40000"/>
                    </a:scheme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noFill/>
        </p:spPr>
        <p:txBody>
          <a:bodyPr/>
          <a:lstStyle>
            <a:lvl1pPr marL="0" indent="0" algn="ctr">
              <a:buNone/>
              <a:defRPr sz="2400" b="0" cap="none" spc="0">
                <a:ln w="0"/>
                <a:solidFill>
                  <a:schemeClr val="tx1"/>
                </a:solidFill>
                <a:effectLst>
                  <a:outerShdw blurRad="38100" dist="19050" dir="2700000" algn="tl" rotWithShape="0">
                    <a:schemeClr val="tx1">
                      <a:alpha val="40000"/>
                    </a:scheme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747B1E0-F476-4322-AA53-0018286DBC2F}" type="datetime1">
              <a:rPr lang="en-US" smtClean="0"/>
              <a:t>8/19/22</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344601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E9944-B6E8-44FA-B3BC-28C8F3B97A63}" type="datetime1">
              <a:rPr lang="en-US" smtClean="0"/>
              <a:t>8/19/22</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143035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D6BA2A-22AB-40C3-A6FE-08AE8F5EAD50}" type="datetime1">
              <a:rPr lang="en-US" smtClean="0"/>
              <a:t>8/19/22</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322468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399E97-DADD-4C08-B07A-21ABC2EC9C0C}" type="datetime1">
              <a:rPr lang="en-US" smtClean="0"/>
              <a:t>8/19/22</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130851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62262"/>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79426430-5DC0-47CA-BF30-F2CEF34F1CCC}" type="datetime1">
              <a:rPr lang="en-US" smtClean="0"/>
              <a:t>8/19/22</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207342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62E9D0-9F88-4809-9326-E87DB6BC4685}" type="datetime1">
              <a:rPr lang="en-US" smtClean="0"/>
              <a:t>8/19/22</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396451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1850" y="274638"/>
            <a:ext cx="10515600" cy="1143000"/>
          </a:xfrm>
        </p:spPr>
        <p:txBody>
          <a:bodyPr/>
          <a:lstStyle/>
          <a:p>
            <a:r>
              <a:rPr lang="en-US"/>
              <a:t>Click to edit Master title style</a:t>
            </a:r>
          </a:p>
        </p:txBody>
      </p:sp>
      <p:sp>
        <p:nvSpPr>
          <p:cNvPr id="3" name="Text Placeholder 2"/>
          <p:cNvSpPr>
            <a:spLocks noGrp="1"/>
          </p:cNvSpPr>
          <p:nvPr>
            <p:ph type="body" idx="1"/>
          </p:nvPr>
        </p:nvSpPr>
        <p:spPr>
          <a:xfrm>
            <a:off x="831850" y="1489075"/>
            <a:ext cx="515620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1850" y="2193925"/>
            <a:ext cx="515620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9663" y="1489075"/>
            <a:ext cx="5157787"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9663" y="2193925"/>
            <a:ext cx="5157787"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DBD937-36D5-440B-91A0-6786F6EDBFCD}" type="datetime1">
              <a:rPr lang="en-US" smtClean="0"/>
              <a:t>8/19/22</a:t>
            </a:fld>
            <a:endParaRPr lang="en-US"/>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190685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AD020A-2292-4331-AC54-713AADF8BC0C}" type="datetime1">
              <a:rPr lang="en-US" smtClean="0"/>
              <a:t>8/19/22</a:t>
            </a:fld>
            <a:endParaRPr lang="en-US"/>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382106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19A559-F34C-48D0-A2A2-37B0B078BBAB}" type="datetime1">
              <a:rPr lang="en-US" smtClean="0"/>
              <a:t>8/19/22</a:t>
            </a:fld>
            <a:endParaRPr lang="en-US"/>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234436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9AB5B2-44EC-4F73-968D-750C1952CA62}" type="datetime1">
              <a:rPr lang="en-US" smtClean="0"/>
              <a:t>8/19/22</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240603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3D9984-D554-4F72-BAB6-CB2CCA8D58F4}" type="datetime1">
              <a:rPr lang="en-US" smtClean="0"/>
              <a:t>8/19/22</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43656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a:solidFill>
            <a:schemeClr val="accent3">
              <a:lumMod val="20000"/>
              <a:lumOff val="80000"/>
              <a:alpha val="80000"/>
            </a:schemeClr>
          </a:solid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a:solidFill>
            <a:schemeClr val="accent3">
              <a:lumMod val="20000"/>
              <a:lumOff val="80000"/>
              <a:alpha val="80000"/>
            </a:schemeClr>
          </a:solid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1"/>
                </a:solidFill>
              </a:defRPr>
            </a:lvl1pPr>
          </a:lstStyle>
          <a:p>
            <a:fld id="{ABCC73E2-E386-4A38-B838-238D9BA645F8}" type="datetime1">
              <a:rPr lang="en-US" smtClean="0"/>
              <a:pPr/>
              <a:t>8/19/22</a:t>
            </a:fld>
            <a:endParaRPr lang="en-US" dirty="0"/>
          </a:p>
        </p:txBody>
      </p:sp>
      <p:sp>
        <p:nvSpPr>
          <p:cNvPr id="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a:t>Add a footer</a:t>
            </a:r>
            <a:endParaRPr lang="en-US" dirty="0"/>
          </a:p>
        </p:txBody>
      </p:sp>
      <p:sp>
        <p:nvSpPr>
          <p:cNvPr id="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solidFill>
              </a:defRPr>
            </a:lvl1pPr>
          </a:lstStyle>
          <a:p>
            <a:fld id="{FD068D91-5085-43EA-8734-9AB23AC0958B}" type="slidenum">
              <a:rPr lang="en-US" smtClean="0"/>
              <a:pPr/>
              <a:t>‹#›</a:t>
            </a:fld>
            <a:endParaRPr lang="en-US"/>
          </a:p>
        </p:txBody>
      </p:sp>
    </p:spTree>
    <p:extLst>
      <p:ext uri="{BB962C8B-B14F-4D97-AF65-F5344CB8AC3E}">
        <p14:creationId xmlns:p14="http://schemas.microsoft.com/office/powerpoint/2010/main" val="25774566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4400" b="0" kern="1200" cap="none" spc="0">
          <a:ln w="0"/>
          <a:solidFill>
            <a:schemeClr val="tx2">
              <a:lumMod val="50000"/>
            </a:schemeClr>
          </a:solidFill>
          <a:effectLst>
            <a:outerShdw blurRad="38100" dist="19050" dir="2700000" algn="tl" rotWithShape="0">
              <a:schemeClr val="tx1">
                <a:alpha val="40000"/>
              </a:schemeClr>
            </a:outerShdw>
          </a:effectLst>
          <a:latin typeface="+mj-lt"/>
          <a:ea typeface="+mj-ea"/>
          <a:cs typeface="+mj-cs"/>
        </a:defRPr>
      </a:lvl1pPr>
    </p:titleStyle>
    <p:bodyStyle>
      <a:lvl1pPr marL="2286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ct val="30000"/>
        </a:spcBef>
        <a:buClr>
          <a:schemeClr val="tx2">
            <a:lumMod val="75000"/>
          </a:schemeClr>
        </a:buClr>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497905-141F-4890-A050-2101149423A6}"/>
              </a:ext>
            </a:extLst>
          </p:cNvPr>
          <p:cNvPicPr>
            <a:picLocks noChangeAspect="1"/>
          </p:cNvPicPr>
          <p:nvPr/>
        </p:nvPicPr>
        <p:blipFill rotWithShape="1">
          <a:blip r:embed="rId2"/>
          <a:srcRect l="11000" r="-1" b="-1"/>
          <a:stretch/>
        </p:blipFill>
        <p:spPr>
          <a:xfrm>
            <a:off x="-447261" y="11"/>
            <a:ext cx="13368131" cy="6857989"/>
          </a:xfrm>
          <a:prstGeom prst="rect">
            <a:avLst/>
          </a:prstGeom>
        </p:spPr>
      </p:pic>
      <p:sp>
        <p:nvSpPr>
          <p:cNvPr id="2" name="Title 1"/>
          <p:cNvSpPr>
            <a:spLocks noGrp="1"/>
          </p:cNvSpPr>
          <p:nvPr>
            <p:ph type="ctrTitle"/>
          </p:nvPr>
        </p:nvSpPr>
        <p:spPr>
          <a:noFill/>
        </p:spPr>
        <p:txBody>
          <a:bodyPr anchor="b">
            <a:normAutofit/>
          </a:bodyPr>
          <a:lstStyle/>
          <a:p>
            <a:r>
              <a:rPr lang="en-US" sz="5000" b="1" dirty="0">
                <a:solidFill>
                  <a:srgbClr val="FFFFFF"/>
                </a:solidFill>
                <a:latin typeface="Eurostile"/>
                <a:cs typeface="Eurostile"/>
              </a:rPr>
              <a:t>Impact Focusing on Music Theory has on Instrumental Performance</a:t>
            </a:r>
          </a:p>
        </p:txBody>
      </p:sp>
      <p:sp>
        <p:nvSpPr>
          <p:cNvPr id="3" name="Subtitle 2"/>
          <p:cNvSpPr>
            <a:spLocks noGrp="1"/>
          </p:cNvSpPr>
          <p:nvPr>
            <p:ph type="subTitle" idx="1"/>
          </p:nvPr>
        </p:nvSpPr>
        <p:spPr/>
        <p:txBody>
          <a:bodyPr>
            <a:noAutofit/>
          </a:bodyPr>
          <a:lstStyle/>
          <a:p>
            <a:r>
              <a:rPr lang="en-US" sz="2000" dirty="0">
                <a:solidFill>
                  <a:srgbClr val="FFFFFF"/>
                </a:solidFill>
                <a:latin typeface="Times New Roman" panose="02020603050405020304" pitchFamily="18" charset="0"/>
                <a:cs typeface="Times New Roman" panose="02020603050405020304" pitchFamily="18" charset="0"/>
              </a:rPr>
              <a:t>Joe Dundore</a:t>
            </a:r>
          </a:p>
          <a:p>
            <a:r>
              <a:rPr lang="en-US" sz="2000" dirty="0">
                <a:solidFill>
                  <a:srgbClr val="FFFFFF"/>
                </a:solidFill>
                <a:latin typeface="Times New Roman" panose="02020603050405020304" pitchFamily="18" charset="0"/>
                <a:cs typeface="Times New Roman" panose="02020603050405020304" pitchFamily="18" charset="0"/>
              </a:rPr>
              <a:t>A Capstone Presented to the Teachers College Faculty</a:t>
            </a:r>
          </a:p>
          <a:p>
            <a:r>
              <a:rPr lang="en-US" sz="2000" dirty="0">
                <a:solidFill>
                  <a:srgbClr val="FFFFFF"/>
                </a:solidFill>
                <a:latin typeface="Times New Roman" panose="02020603050405020304" pitchFamily="18" charset="0"/>
                <a:cs typeface="Times New Roman" panose="02020603050405020304" pitchFamily="18" charset="0"/>
              </a:rPr>
              <a:t>of Western Governors University</a:t>
            </a:r>
          </a:p>
          <a:p>
            <a:r>
              <a:rPr lang="en-US" sz="2000" dirty="0">
                <a:solidFill>
                  <a:srgbClr val="FFFFFF"/>
                </a:solidFill>
                <a:latin typeface="Times New Roman" panose="02020603050405020304" pitchFamily="18" charset="0"/>
                <a:cs typeface="Times New Roman" panose="02020603050405020304" pitchFamily="18" charset="0"/>
              </a:rPr>
              <a:t>in Partial Fulfillment of the Requirements for the Degree</a:t>
            </a:r>
          </a:p>
          <a:p>
            <a:r>
              <a:rPr lang="en-US" sz="2000" dirty="0">
                <a:solidFill>
                  <a:srgbClr val="FFFFFF"/>
                </a:solidFill>
                <a:latin typeface="Times New Roman" panose="02020603050405020304" pitchFamily="18" charset="0"/>
                <a:cs typeface="Times New Roman" panose="02020603050405020304" pitchFamily="18" charset="0"/>
              </a:rPr>
              <a:t>Master of Education, Learning, and Technology</a:t>
            </a:r>
          </a:p>
          <a:p>
            <a:r>
              <a:rPr lang="en-US" sz="2000" dirty="0">
                <a:solidFill>
                  <a:srgbClr val="FFFFFF"/>
                </a:solidFill>
                <a:latin typeface="Times New Roman" panose="02020603050405020304" pitchFamily="18" charset="0"/>
                <a:cs typeface="Times New Roman" panose="02020603050405020304" pitchFamily="18" charset="0"/>
              </a:rPr>
              <a:t>January 15, 2021</a:t>
            </a:r>
          </a:p>
        </p:txBody>
      </p:sp>
    </p:spTree>
    <p:extLst>
      <p:ext uri="{BB962C8B-B14F-4D97-AF65-F5344CB8AC3E}">
        <p14:creationId xmlns:p14="http://schemas.microsoft.com/office/powerpoint/2010/main" val="223092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066800"/>
          </a:xfrm>
          <a:noFill/>
        </p:spPr>
        <p:txBody>
          <a:bodyPr vert="horz" lIns="91440" tIns="45720" rIns="91440" bIns="45720" rtlCol="0" anchor="b">
            <a:noAutofit/>
          </a:bodyPr>
          <a:lstStyle/>
          <a:p>
            <a:pPr algn="ctr"/>
            <a:r>
              <a:rPr lang="en-US" sz="4400" b="0" kern="1200" cap="none" spc="0" dirty="0">
                <a:ln w="0"/>
                <a:solidFill>
                  <a:schemeClr val="bg1"/>
                </a:solidFill>
                <a:effectLst>
                  <a:outerShdw blurRad="38100" dist="19050" dir="2700000" algn="tl" rotWithShape="0">
                    <a:schemeClr val="tx1">
                      <a:alpha val="40000"/>
                    </a:schemeClr>
                  </a:outerShdw>
                </a:effectLst>
                <a:latin typeface="Eurostile" panose="020B0504020202050204" pitchFamily="34" charset="77"/>
              </a:rPr>
              <a:t>Overview of Intervention</a:t>
            </a:r>
          </a:p>
        </p:txBody>
      </p:sp>
      <p:sp>
        <p:nvSpPr>
          <p:cNvPr id="5" name="TextBox 4">
            <a:extLst>
              <a:ext uri="{FF2B5EF4-FFF2-40B4-BE49-F238E27FC236}">
                <a16:creationId xmlns:a16="http://schemas.microsoft.com/office/drawing/2014/main" id="{F4D8CED4-1736-D847-98A8-7BD2B8827038}"/>
              </a:ext>
            </a:extLst>
          </p:cNvPr>
          <p:cNvSpPr txBox="1"/>
          <p:nvPr/>
        </p:nvSpPr>
        <p:spPr>
          <a:xfrm>
            <a:off x="4826795" y="279400"/>
            <a:ext cx="7193755" cy="1583458"/>
          </a:xfrm>
          <a:prstGeom prst="rect">
            <a:avLst/>
          </a:prstGeom>
          <a:solidFill>
            <a:schemeClr val="accent3">
              <a:lumMod val="20000"/>
              <a:lumOff val="80000"/>
              <a:alpha val="80000"/>
            </a:schemeClr>
          </a:solidFill>
        </p:spPr>
        <p:txBody>
          <a:bodyPr vert="horz" lIns="91440" tIns="45720" rIns="91440" bIns="45720" rtlCol="0" anchorCtr="1">
            <a:normAutofit/>
          </a:bodyPr>
          <a:lstStyle/>
          <a:p>
            <a:pPr algn="ctr">
              <a:lnSpc>
                <a:spcPct val="90000"/>
              </a:lnSpc>
              <a:spcBef>
                <a:spcPct val="30000"/>
              </a:spcBef>
              <a:spcAft>
                <a:spcPts val="600"/>
              </a:spcAft>
              <a:buClr>
                <a:schemeClr val="tx2">
                  <a:lumMod val="75000"/>
                </a:schemeClr>
              </a:buClr>
            </a:pPr>
            <a:r>
              <a:rPr lang="en-US" sz="2000" kern="1200" dirty="0">
                <a:latin typeface="Times New Roman" panose="02020603050405020304" pitchFamily="18" charset="0"/>
                <a:cs typeface="Times New Roman" panose="02020603050405020304" pitchFamily="18" charset="0"/>
              </a:rPr>
              <a:t>Examples of Student Work</a:t>
            </a:r>
          </a:p>
          <a:p>
            <a:pPr algn="ctr">
              <a:lnSpc>
                <a:spcPct val="90000"/>
              </a:lnSpc>
              <a:spcBef>
                <a:spcPct val="30000"/>
              </a:spcBef>
              <a:spcAft>
                <a:spcPts val="600"/>
              </a:spcAft>
              <a:buClr>
                <a:schemeClr val="tx2">
                  <a:lumMod val="75000"/>
                </a:schemeClr>
              </a:buClr>
            </a:pPr>
            <a:r>
              <a:rPr lang="en-US" sz="2000" kern="1200" dirty="0">
                <a:latin typeface="Times New Roman" panose="02020603050405020304" pitchFamily="18" charset="0"/>
                <a:cs typeface="Times New Roman" panose="02020603050405020304" pitchFamily="18" charset="0"/>
              </a:rPr>
              <a:t>Assessment and Evaluation Method Lesson #1</a:t>
            </a:r>
            <a:endParaRPr lang="en-US" sz="2000" dirty="0">
              <a:latin typeface="Times New Roman" panose="02020603050405020304" pitchFamily="18" charset="0"/>
              <a:cs typeface="Times New Roman" panose="02020603050405020304" pitchFamily="18" charset="0"/>
            </a:endParaRPr>
          </a:p>
          <a:p>
            <a:pPr algn="ctr">
              <a:lnSpc>
                <a:spcPct val="90000"/>
              </a:lnSpc>
              <a:spcBef>
                <a:spcPct val="30000"/>
              </a:spcBef>
              <a:spcAft>
                <a:spcPts val="600"/>
              </a:spcAft>
              <a:buClr>
                <a:schemeClr val="tx2">
                  <a:lumMod val="75000"/>
                </a:schemeClr>
              </a:buClr>
            </a:pPr>
            <a:r>
              <a:rPr lang="en-US" sz="2000" kern="1200" dirty="0">
                <a:latin typeface="Times New Roman" panose="02020603050405020304" pitchFamily="18" charset="0"/>
                <a:cs typeface="Times New Roman" panose="02020603050405020304" pitchFamily="18" charset="0"/>
              </a:rPr>
              <a:t>Dotted Quarter-Eighth Note </a:t>
            </a:r>
            <a:r>
              <a:rPr lang="en-US" sz="2000" dirty="0">
                <a:latin typeface="Times New Roman" panose="02020603050405020304" pitchFamily="18" charset="0"/>
                <a:cs typeface="Times New Roman" panose="02020603050405020304" pitchFamily="18" charset="0"/>
              </a:rPr>
              <a:t>- </a:t>
            </a:r>
            <a:r>
              <a:rPr lang="en-US" sz="2000" kern="1200" dirty="0">
                <a:latin typeface="Times New Roman" panose="02020603050405020304" pitchFamily="18" charset="0"/>
                <a:cs typeface="Times New Roman" panose="02020603050405020304" pitchFamily="18" charset="0"/>
              </a:rPr>
              <a:t>Quiz</a:t>
            </a:r>
          </a:p>
        </p:txBody>
      </p:sp>
      <p:sp>
        <p:nvSpPr>
          <p:cNvPr id="12" name="Rectangle 11">
            <a:extLst>
              <a:ext uri="{FF2B5EF4-FFF2-40B4-BE49-F238E27FC236}">
                <a16:creationId xmlns:a16="http://schemas.microsoft.com/office/drawing/2014/main" id="{AA0C3244-AEC0-2B49-ABD3-C525D4473FE0}"/>
              </a:ext>
            </a:extLst>
          </p:cNvPr>
          <p:cNvSpPr/>
          <p:nvPr/>
        </p:nvSpPr>
        <p:spPr>
          <a:xfrm>
            <a:off x="8252839" y="3093603"/>
            <a:ext cx="2293934" cy="44738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8E1CA25-71F7-694B-8816-2E620D57DC13}"/>
              </a:ext>
            </a:extLst>
          </p:cNvPr>
          <p:cNvSpPr/>
          <p:nvPr/>
        </p:nvSpPr>
        <p:spPr>
          <a:xfrm>
            <a:off x="3162734" y="3093603"/>
            <a:ext cx="3321193" cy="44738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8F594692-2D2D-D84B-B595-21C1F206249F}"/>
              </a:ext>
            </a:extLst>
          </p:cNvPr>
          <p:cNvPicPr>
            <a:picLocks noChangeAspect="1"/>
          </p:cNvPicPr>
          <p:nvPr/>
        </p:nvPicPr>
        <p:blipFill>
          <a:blip r:embed="rId2"/>
          <a:stretch>
            <a:fillRect/>
          </a:stretch>
        </p:blipFill>
        <p:spPr>
          <a:xfrm>
            <a:off x="839788" y="2250837"/>
            <a:ext cx="11057803" cy="4186279"/>
          </a:xfrm>
          <a:prstGeom prst="rect">
            <a:avLst/>
          </a:prstGeom>
        </p:spPr>
      </p:pic>
      <p:sp>
        <p:nvSpPr>
          <p:cNvPr id="8" name="Rectangle 7">
            <a:extLst>
              <a:ext uri="{FF2B5EF4-FFF2-40B4-BE49-F238E27FC236}">
                <a16:creationId xmlns:a16="http://schemas.microsoft.com/office/drawing/2014/main" id="{0E0E776C-D4DC-F746-BEAA-4165C4DDB0DB}"/>
              </a:ext>
            </a:extLst>
          </p:cNvPr>
          <p:cNvSpPr/>
          <p:nvPr/>
        </p:nvSpPr>
        <p:spPr>
          <a:xfrm>
            <a:off x="2980676" y="3093602"/>
            <a:ext cx="3321192" cy="44738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F174102-8B35-D547-B24B-1EC44373F4C4}"/>
              </a:ext>
            </a:extLst>
          </p:cNvPr>
          <p:cNvSpPr/>
          <p:nvPr/>
        </p:nvSpPr>
        <p:spPr>
          <a:xfrm>
            <a:off x="7731882" y="2705623"/>
            <a:ext cx="3885154" cy="83536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2090E89-BAB1-8C43-A35D-FEECA3C88D06}"/>
              </a:ext>
            </a:extLst>
          </p:cNvPr>
          <p:cNvSpPr/>
          <p:nvPr/>
        </p:nvSpPr>
        <p:spPr>
          <a:xfrm>
            <a:off x="6262293" y="3387436"/>
            <a:ext cx="900547" cy="22369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609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066800"/>
          </a:xfrm>
          <a:noFill/>
        </p:spPr>
        <p:txBody>
          <a:bodyPr vert="horz" lIns="91440" tIns="45720" rIns="91440" bIns="45720" rtlCol="0" anchor="b">
            <a:noAutofit/>
          </a:bodyPr>
          <a:lstStyle/>
          <a:p>
            <a:pPr algn="ctr"/>
            <a:r>
              <a:rPr lang="en-US" sz="4400" b="0" kern="1200" cap="none" spc="0" dirty="0">
                <a:ln w="0"/>
                <a:solidFill>
                  <a:schemeClr val="bg1"/>
                </a:solidFill>
                <a:effectLst>
                  <a:outerShdw blurRad="38100" dist="19050" dir="2700000" algn="tl" rotWithShape="0">
                    <a:schemeClr val="tx1">
                      <a:alpha val="40000"/>
                    </a:schemeClr>
                  </a:outerShdw>
                </a:effectLst>
                <a:latin typeface="Eurostile" panose="020B0504020202050204" pitchFamily="34" charset="77"/>
              </a:rPr>
              <a:t>Overview of Intervention</a:t>
            </a:r>
          </a:p>
        </p:txBody>
      </p:sp>
      <p:sp>
        <p:nvSpPr>
          <p:cNvPr id="5" name="TextBox 4">
            <a:extLst>
              <a:ext uri="{FF2B5EF4-FFF2-40B4-BE49-F238E27FC236}">
                <a16:creationId xmlns:a16="http://schemas.microsoft.com/office/drawing/2014/main" id="{F4D8CED4-1736-D847-98A8-7BD2B8827038}"/>
              </a:ext>
            </a:extLst>
          </p:cNvPr>
          <p:cNvSpPr txBox="1"/>
          <p:nvPr/>
        </p:nvSpPr>
        <p:spPr>
          <a:xfrm>
            <a:off x="4826795" y="279400"/>
            <a:ext cx="7193755" cy="1583458"/>
          </a:xfrm>
          <a:prstGeom prst="rect">
            <a:avLst/>
          </a:prstGeom>
          <a:solidFill>
            <a:schemeClr val="accent3">
              <a:lumMod val="20000"/>
              <a:lumOff val="80000"/>
              <a:alpha val="80000"/>
            </a:schemeClr>
          </a:solidFill>
        </p:spPr>
        <p:txBody>
          <a:bodyPr vert="horz" lIns="91440" tIns="45720" rIns="91440" bIns="45720" rtlCol="0" anchorCtr="1">
            <a:normAutofit/>
          </a:bodyPr>
          <a:lstStyle/>
          <a:p>
            <a:pPr algn="ctr">
              <a:lnSpc>
                <a:spcPct val="90000"/>
              </a:lnSpc>
              <a:spcBef>
                <a:spcPct val="30000"/>
              </a:spcBef>
              <a:spcAft>
                <a:spcPts val="600"/>
              </a:spcAft>
              <a:buClr>
                <a:schemeClr val="tx2">
                  <a:lumMod val="75000"/>
                </a:schemeClr>
              </a:buClr>
            </a:pPr>
            <a:r>
              <a:rPr lang="en-US" sz="2000" kern="1200" dirty="0">
                <a:latin typeface="Times New Roman" panose="02020603050405020304" pitchFamily="18" charset="0"/>
                <a:cs typeface="Times New Roman" panose="02020603050405020304" pitchFamily="18" charset="0"/>
              </a:rPr>
              <a:t>Examples of Student Work</a:t>
            </a:r>
          </a:p>
          <a:p>
            <a:pPr algn="ctr">
              <a:lnSpc>
                <a:spcPct val="90000"/>
              </a:lnSpc>
              <a:spcBef>
                <a:spcPct val="30000"/>
              </a:spcBef>
              <a:spcAft>
                <a:spcPts val="600"/>
              </a:spcAft>
              <a:buClr>
                <a:schemeClr val="tx2">
                  <a:lumMod val="75000"/>
                </a:schemeClr>
              </a:buClr>
            </a:pPr>
            <a:r>
              <a:rPr lang="en-US" sz="2000" kern="1200" dirty="0">
                <a:latin typeface="Times New Roman" panose="02020603050405020304" pitchFamily="18" charset="0"/>
                <a:cs typeface="Times New Roman" panose="02020603050405020304" pitchFamily="18" charset="0"/>
              </a:rPr>
              <a:t>Assessment and Evaluation Method Lesson #2</a:t>
            </a:r>
            <a:endParaRPr lang="en-US" sz="2000" dirty="0">
              <a:latin typeface="Times New Roman" panose="02020603050405020304" pitchFamily="18" charset="0"/>
              <a:cs typeface="Times New Roman" panose="02020603050405020304" pitchFamily="18" charset="0"/>
            </a:endParaRPr>
          </a:p>
          <a:p>
            <a:pPr algn="ctr">
              <a:lnSpc>
                <a:spcPct val="90000"/>
              </a:lnSpc>
              <a:spcBef>
                <a:spcPct val="30000"/>
              </a:spcBef>
              <a:spcAft>
                <a:spcPts val="600"/>
              </a:spcAft>
              <a:buClr>
                <a:schemeClr val="tx2">
                  <a:lumMod val="75000"/>
                </a:schemeClr>
              </a:buClr>
            </a:pPr>
            <a:r>
              <a:rPr lang="en-US" sz="2000" kern="1200" dirty="0">
                <a:latin typeface="Times New Roman" panose="02020603050405020304" pitchFamily="18" charset="0"/>
                <a:cs typeface="Times New Roman" panose="02020603050405020304" pitchFamily="18" charset="0"/>
              </a:rPr>
              <a:t>Sharp, Flat, or </a:t>
            </a:r>
            <a:r>
              <a:rPr lang="en-US" sz="2000" dirty="0">
                <a:latin typeface="Times New Roman" panose="02020603050405020304" pitchFamily="18" charset="0"/>
                <a:cs typeface="Times New Roman" panose="02020603050405020304" pitchFamily="18" charset="0"/>
              </a:rPr>
              <a:t>Natural Sign? - </a:t>
            </a:r>
            <a:r>
              <a:rPr lang="en-US" sz="2000" kern="1200" dirty="0">
                <a:latin typeface="Times New Roman" panose="02020603050405020304" pitchFamily="18" charset="0"/>
                <a:cs typeface="Times New Roman" panose="02020603050405020304" pitchFamily="18" charset="0"/>
              </a:rPr>
              <a:t>Quiz</a:t>
            </a:r>
          </a:p>
        </p:txBody>
      </p:sp>
      <p:pic>
        <p:nvPicPr>
          <p:cNvPr id="6" name="Picture 5">
            <a:extLst>
              <a:ext uri="{FF2B5EF4-FFF2-40B4-BE49-F238E27FC236}">
                <a16:creationId xmlns:a16="http://schemas.microsoft.com/office/drawing/2014/main" id="{47E8EC41-A9F5-B142-B66D-846370D571C8}"/>
              </a:ext>
            </a:extLst>
          </p:cNvPr>
          <p:cNvPicPr>
            <a:picLocks noChangeAspect="1"/>
          </p:cNvPicPr>
          <p:nvPr/>
        </p:nvPicPr>
        <p:blipFill>
          <a:blip r:embed="rId2"/>
          <a:stretch>
            <a:fillRect/>
          </a:stretch>
        </p:blipFill>
        <p:spPr>
          <a:xfrm>
            <a:off x="839788" y="2109355"/>
            <a:ext cx="11180762" cy="4469245"/>
          </a:xfrm>
          <a:prstGeom prst="rect">
            <a:avLst/>
          </a:prstGeom>
        </p:spPr>
      </p:pic>
      <p:sp>
        <p:nvSpPr>
          <p:cNvPr id="12" name="Rectangle 11">
            <a:extLst>
              <a:ext uri="{FF2B5EF4-FFF2-40B4-BE49-F238E27FC236}">
                <a16:creationId xmlns:a16="http://schemas.microsoft.com/office/drawing/2014/main" id="{AA0C3244-AEC0-2B49-ABD3-C525D4473FE0}"/>
              </a:ext>
            </a:extLst>
          </p:cNvPr>
          <p:cNvSpPr/>
          <p:nvPr/>
        </p:nvSpPr>
        <p:spPr>
          <a:xfrm>
            <a:off x="8252839" y="3093603"/>
            <a:ext cx="2293934" cy="44738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8E1CA25-71F7-694B-8816-2E620D57DC13}"/>
              </a:ext>
            </a:extLst>
          </p:cNvPr>
          <p:cNvSpPr/>
          <p:nvPr/>
        </p:nvSpPr>
        <p:spPr>
          <a:xfrm>
            <a:off x="3162734" y="3093603"/>
            <a:ext cx="3321193" cy="44738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229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066800"/>
          </a:xfrm>
          <a:noFill/>
        </p:spPr>
        <p:txBody>
          <a:bodyPr vert="horz" lIns="91440" tIns="45720" rIns="91440" bIns="45720" rtlCol="0" anchor="b">
            <a:noAutofit/>
          </a:bodyPr>
          <a:lstStyle/>
          <a:p>
            <a:pPr algn="ctr"/>
            <a:r>
              <a:rPr lang="en-US" sz="4400" b="0" kern="1200" cap="none" spc="0" dirty="0">
                <a:ln w="0"/>
                <a:solidFill>
                  <a:schemeClr val="bg1"/>
                </a:solidFill>
                <a:effectLst>
                  <a:outerShdw blurRad="38100" dist="19050" dir="2700000" algn="tl" rotWithShape="0">
                    <a:schemeClr val="tx1">
                      <a:alpha val="40000"/>
                    </a:schemeClr>
                  </a:outerShdw>
                </a:effectLst>
                <a:latin typeface="Eurostile" panose="020B0504020202050204" pitchFamily="34" charset="77"/>
              </a:rPr>
              <a:t>Overview of Intervention</a:t>
            </a:r>
          </a:p>
        </p:txBody>
      </p:sp>
      <p:pic>
        <p:nvPicPr>
          <p:cNvPr id="11" name="Picture 10">
            <a:extLst>
              <a:ext uri="{FF2B5EF4-FFF2-40B4-BE49-F238E27FC236}">
                <a16:creationId xmlns:a16="http://schemas.microsoft.com/office/drawing/2014/main" id="{C61C615D-2D9E-4F41-8DF4-9DBC0A58DD76}"/>
              </a:ext>
            </a:extLst>
          </p:cNvPr>
          <p:cNvPicPr>
            <a:picLocks noChangeAspect="1"/>
          </p:cNvPicPr>
          <p:nvPr/>
        </p:nvPicPr>
        <p:blipFill>
          <a:blip r:embed="rId2"/>
          <a:stretch>
            <a:fillRect/>
          </a:stretch>
        </p:blipFill>
        <p:spPr>
          <a:xfrm>
            <a:off x="5183188" y="457200"/>
            <a:ext cx="6172200" cy="6040582"/>
          </a:xfrm>
          <a:prstGeom prst="rect">
            <a:avLst/>
          </a:prstGeom>
          <a:noFill/>
        </p:spPr>
      </p:pic>
      <p:sp>
        <p:nvSpPr>
          <p:cNvPr id="5" name="TextBox 4">
            <a:extLst>
              <a:ext uri="{FF2B5EF4-FFF2-40B4-BE49-F238E27FC236}">
                <a16:creationId xmlns:a16="http://schemas.microsoft.com/office/drawing/2014/main" id="{F4D8CED4-1736-D847-98A8-7BD2B8827038}"/>
              </a:ext>
            </a:extLst>
          </p:cNvPr>
          <p:cNvSpPr txBox="1"/>
          <p:nvPr/>
        </p:nvSpPr>
        <p:spPr>
          <a:xfrm>
            <a:off x="839788" y="2101850"/>
            <a:ext cx="3932237" cy="4298950"/>
          </a:xfrm>
          <a:prstGeom prst="rect">
            <a:avLst/>
          </a:prstGeom>
          <a:solidFill>
            <a:schemeClr val="accent3">
              <a:lumMod val="20000"/>
              <a:lumOff val="80000"/>
              <a:alpha val="80000"/>
            </a:schemeClr>
          </a:solidFill>
        </p:spPr>
        <p:txBody>
          <a:bodyPr vert="horz" lIns="91440" tIns="45720" rIns="91440" bIns="45720" rtlCol="0" anchorCtr="1">
            <a:normAutofit/>
          </a:bodyPr>
          <a:lstStyle/>
          <a:p>
            <a:pPr algn="ctr">
              <a:lnSpc>
                <a:spcPct val="90000"/>
              </a:lnSpc>
              <a:spcBef>
                <a:spcPct val="30000"/>
              </a:spcBef>
              <a:spcAft>
                <a:spcPts val="600"/>
              </a:spcAft>
              <a:buClr>
                <a:schemeClr val="tx2">
                  <a:lumMod val="75000"/>
                </a:schemeClr>
              </a:buClr>
            </a:pPr>
            <a:endParaRPr lang="en-US" sz="2000" kern="1200" dirty="0">
              <a:latin typeface="Times New Roman" panose="02020603050405020304" pitchFamily="18" charset="0"/>
              <a:cs typeface="Times New Roman" panose="02020603050405020304" pitchFamily="18" charset="0"/>
            </a:endParaRPr>
          </a:p>
          <a:p>
            <a:pPr algn="ctr">
              <a:lnSpc>
                <a:spcPct val="90000"/>
              </a:lnSpc>
              <a:spcBef>
                <a:spcPct val="30000"/>
              </a:spcBef>
              <a:spcAft>
                <a:spcPts val="600"/>
              </a:spcAft>
              <a:buClr>
                <a:schemeClr val="tx2">
                  <a:lumMod val="75000"/>
                </a:schemeClr>
              </a:buClr>
            </a:pPr>
            <a:r>
              <a:rPr lang="en-US" sz="2000" kern="1200" dirty="0">
                <a:latin typeface="Times New Roman" panose="02020603050405020304" pitchFamily="18" charset="0"/>
                <a:cs typeface="Times New Roman" panose="02020603050405020304" pitchFamily="18" charset="0"/>
              </a:rPr>
              <a:t>Examples of Student Work</a:t>
            </a:r>
          </a:p>
          <a:p>
            <a:pPr algn="ctr">
              <a:lnSpc>
                <a:spcPct val="90000"/>
              </a:lnSpc>
              <a:spcBef>
                <a:spcPct val="30000"/>
              </a:spcBef>
              <a:spcAft>
                <a:spcPts val="600"/>
              </a:spcAft>
              <a:buClr>
                <a:schemeClr val="tx2">
                  <a:lumMod val="75000"/>
                </a:schemeClr>
              </a:buClr>
            </a:pPr>
            <a:endParaRPr lang="en-US" sz="2000" kern="1200" dirty="0">
              <a:latin typeface="Times New Roman" panose="02020603050405020304" pitchFamily="18" charset="0"/>
              <a:cs typeface="Times New Roman" panose="02020603050405020304" pitchFamily="18" charset="0"/>
            </a:endParaRPr>
          </a:p>
          <a:p>
            <a:pPr algn="ctr">
              <a:lnSpc>
                <a:spcPct val="90000"/>
              </a:lnSpc>
              <a:spcBef>
                <a:spcPct val="30000"/>
              </a:spcBef>
              <a:spcAft>
                <a:spcPts val="600"/>
              </a:spcAft>
              <a:buClr>
                <a:schemeClr val="tx2">
                  <a:lumMod val="75000"/>
                </a:schemeClr>
              </a:buClr>
            </a:pPr>
            <a:r>
              <a:rPr lang="en-US" sz="2000" kern="1200" dirty="0">
                <a:latin typeface="Times New Roman" panose="02020603050405020304" pitchFamily="18" charset="0"/>
                <a:cs typeface="Times New Roman" panose="02020603050405020304" pitchFamily="18" charset="0"/>
              </a:rPr>
              <a:t>Assessment and Evaluation Method Lesson #3</a:t>
            </a:r>
          </a:p>
          <a:p>
            <a:pPr algn="ctr">
              <a:lnSpc>
                <a:spcPct val="90000"/>
              </a:lnSpc>
              <a:spcBef>
                <a:spcPct val="30000"/>
              </a:spcBef>
              <a:spcAft>
                <a:spcPts val="600"/>
              </a:spcAft>
              <a:buClr>
                <a:schemeClr val="tx2">
                  <a:lumMod val="75000"/>
                </a:schemeClr>
              </a:buClr>
            </a:pPr>
            <a:endParaRPr lang="en-US" sz="2000" kern="1200" dirty="0">
              <a:latin typeface="Times New Roman" panose="02020603050405020304" pitchFamily="18" charset="0"/>
              <a:cs typeface="Times New Roman" panose="02020603050405020304" pitchFamily="18" charset="0"/>
            </a:endParaRPr>
          </a:p>
          <a:p>
            <a:pPr algn="ctr">
              <a:lnSpc>
                <a:spcPct val="90000"/>
              </a:lnSpc>
              <a:spcBef>
                <a:spcPct val="30000"/>
              </a:spcBef>
              <a:spcAft>
                <a:spcPts val="600"/>
              </a:spcAft>
              <a:buClr>
                <a:schemeClr val="tx2">
                  <a:lumMod val="75000"/>
                </a:schemeClr>
              </a:buClr>
            </a:pPr>
            <a:r>
              <a:rPr lang="en-US" sz="2000" kern="1200" dirty="0">
                <a:latin typeface="Times New Roman" panose="02020603050405020304" pitchFamily="18" charset="0"/>
                <a:cs typeface="Times New Roman" panose="02020603050405020304" pitchFamily="18" charset="0"/>
              </a:rPr>
              <a:t>S.T.A.R.S Acronym Quiz</a:t>
            </a:r>
          </a:p>
        </p:txBody>
      </p:sp>
      <p:sp>
        <p:nvSpPr>
          <p:cNvPr id="12" name="Rectangle 11">
            <a:extLst>
              <a:ext uri="{FF2B5EF4-FFF2-40B4-BE49-F238E27FC236}">
                <a16:creationId xmlns:a16="http://schemas.microsoft.com/office/drawing/2014/main" id="{AA0C3244-AEC0-2B49-ABD3-C525D4473FE0}"/>
              </a:ext>
            </a:extLst>
          </p:cNvPr>
          <p:cNvSpPr/>
          <p:nvPr/>
        </p:nvSpPr>
        <p:spPr>
          <a:xfrm>
            <a:off x="6434429" y="2240395"/>
            <a:ext cx="1842654" cy="44738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8E1CA25-71F7-694B-8816-2E620D57DC13}"/>
              </a:ext>
            </a:extLst>
          </p:cNvPr>
          <p:cNvSpPr/>
          <p:nvPr/>
        </p:nvSpPr>
        <p:spPr>
          <a:xfrm>
            <a:off x="9240981" y="2240395"/>
            <a:ext cx="1383579" cy="44738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294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Music Sheet">
            <a:extLst>
              <a:ext uri="{FF2B5EF4-FFF2-40B4-BE49-F238E27FC236}">
                <a16:creationId xmlns:a16="http://schemas.microsoft.com/office/drawing/2014/main" id="{16E52945-E9B8-8A4F-AA65-0531CC0E7F6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p:cNvSpPr>
            <a:spLocks noGrp="1"/>
          </p:cNvSpPr>
          <p:nvPr>
            <p:ph type="title"/>
          </p:nvPr>
        </p:nvSpPr>
        <p:spPr>
          <a:noFill/>
        </p:spPr>
        <p:txBody>
          <a:bodyPr/>
          <a:lstStyle/>
          <a:p>
            <a:r>
              <a:rPr lang="en-US" b="1" dirty="0">
                <a:solidFill>
                  <a:schemeClr val="bg1"/>
                </a:solidFill>
                <a:latin typeface="Eurostile"/>
                <a:cs typeface="Eurostile"/>
              </a:rPr>
              <a:t>Data Collection and Analysis</a:t>
            </a:r>
            <a:endParaRPr lang="en-US" dirty="0">
              <a:solidFill>
                <a:schemeClr val="bg1"/>
              </a:solidFill>
            </a:endParaRPr>
          </a:p>
        </p:txBody>
      </p:sp>
      <p:sp>
        <p:nvSpPr>
          <p:cNvPr id="7" name="Content Placeholder 2"/>
          <p:cNvSpPr>
            <a:spLocks noGrp="1"/>
          </p:cNvSpPr>
          <p:nvPr>
            <p:ph idx="1"/>
          </p:nvPr>
        </p:nvSpPr>
        <p:spPr>
          <a:xfrm>
            <a:off x="2438400" y="1752600"/>
            <a:ext cx="7848600" cy="4114800"/>
          </a:xfrm>
        </p:spPr>
        <p:txBody>
          <a:bodyPr>
            <a:normAutofit/>
          </a:bodyPr>
          <a:lstStyle/>
          <a:p>
            <a:pPr algn="ctr"/>
            <a:endParaRPr lang="en-US" sz="2000"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Students made audio recordings performing on their instrument to 10 song exercises chosen by the teacher using Smart Music online software</a:t>
            </a:r>
          </a:p>
          <a:p>
            <a:pPr algn="ctr"/>
            <a:endParaRPr lang="en-US" sz="2000"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Recording sheet was used to collect pretest scores for each student</a:t>
            </a:r>
          </a:p>
          <a:p>
            <a:pPr marL="0" indent="0" algn="ctr">
              <a:buNone/>
            </a:pPr>
            <a:endParaRPr lang="en-US" sz="2000"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Posttest scores were recorded after the 8-hour intervention was completed</a:t>
            </a:r>
          </a:p>
          <a:p>
            <a:pPr algn="ctr"/>
            <a:endParaRPr lang="en-US" sz="2000"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Mean pretest and posttest scores were compared</a:t>
            </a:r>
          </a:p>
        </p:txBody>
      </p:sp>
    </p:spTree>
    <p:extLst>
      <p:ext uri="{BB962C8B-B14F-4D97-AF65-F5344CB8AC3E}">
        <p14:creationId xmlns:p14="http://schemas.microsoft.com/office/powerpoint/2010/main" val="411310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7DE844-E673-EE48-97DE-49C48682B6D3}"/>
              </a:ext>
            </a:extLst>
          </p:cNvPr>
          <p:cNvPicPr>
            <a:picLocks noChangeAspect="1"/>
          </p:cNvPicPr>
          <p:nvPr/>
        </p:nvPicPr>
        <p:blipFill rotWithShape="1">
          <a:blip r:embed="rId2"/>
          <a:srcRect l="11000" r="-1" b="-1"/>
          <a:stretch/>
        </p:blipFill>
        <p:spPr>
          <a:xfrm>
            <a:off x="19" y="10"/>
            <a:ext cx="12191981" cy="6857989"/>
          </a:xfrm>
          <a:prstGeom prst="rect">
            <a:avLst/>
          </a:prstGeom>
        </p:spPr>
      </p:pic>
      <p:sp>
        <p:nvSpPr>
          <p:cNvPr id="2" name="Title 1"/>
          <p:cNvSpPr>
            <a:spLocks noGrp="1"/>
          </p:cNvSpPr>
          <p:nvPr>
            <p:ph type="title"/>
          </p:nvPr>
        </p:nvSpPr>
        <p:spPr>
          <a:noFill/>
        </p:spPr>
        <p:txBody>
          <a:bodyPr/>
          <a:lstStyle/>
          <a:p>
            <a:r>
              <a:rPr lang="en-US" b="1" dirty="0">
                <a:solidFill>
                  <a:schemeClr val="bg1"/>
                </a:solidFill>
                <a:latin typeface="Eurostile"/>
                <a:cs typeface="Eurostile"/>
              </a:rPr>
              <a:t>Data Collection and Analysis</a:t>
            </a:r>
            <a:endParaRPr lang="en-US" dirty="0">
              <a:solidFill>
                <a:schemeClr val="bg1"/>
              </a:solidFill>
            </a:endParaRPr>
          </a:p>
        </p:txBody>
      </p:sp>
      <p:sp>
        <p:nvSpPr>
          <p:cNvPr id="6" name="TextBox 5"/>
          <p:cNvSpPr txBox="1"/>
          <p:nvPr/>
        </p:nvSpPr>
        <p:spPr>
          <a:xfrm>
            <a:off x="4211219" y="6092765"/>
            <a:ext cx="3095297" cy="400110"/>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Teacher’s Recording Sheet</a:t>
            </a:r>
          </a:p>
        </p:txBody>
      </p:sp>
      <p:sp>
        <p:nvSpPr>
          <p:cNvPr id="8" name="Rectangle 7">
            <a:extLst>
              <a:ext uri="{FF2B5EF4-FFF2-40B4-BE49-F238E27FC236}">
                <a16:creationId xmlns:a16="http://schemas.microsoft.com/office/drawing/2014/main" id="{00999295-7F1B-184F-9B36-F73E0D8DF7B1}"/>
              </a:ext>
            </a:extLst>
          </p:cNvPr>
          <p:cNvSpPr/>
          <p:nvPr/>
        </p:nvSpPr>
        <p:spPr>
          <a:xfrm>
            <a:off x="3939822" y="1690688"/>
            <a:ext cx="3623734" cy="42585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E8FD8D9-2365-2E46-85A2-B20DE634B557}"/>
              </a:ext>
            </a:extLst>
          </p:cNvPr>
          <p:cNvPicPr>
            <a:picLocks noChangeAspect="1"/>
          </p:cNvPicPr>
          <p:nvPr/>
        </p:nvPicPr>
        <p:blipFill>
          <a:blip r:embed="rId3">
            <a:alphaModFix/>
          </a:blip>
          <a:stretch>
            <a:fillRect/>
          </a:stretch>
        </p:blipFill>
        <p:spPr>
          <a:xfrm>
            <a:off x="3762407" y="1261241"/>
            <a:ext cx="3992923" cy="5360276"/>
          </a:xfrm>
          <a:prstGeom prst="rect">
            <a:avLst/>
          </a:prstGeom>
        </p:spPr>
      </p:pic>
    </p:spTree>
    <p:extLst>
      <p:ext uri="{BB962C8B-B14F-4D97-AF65-F5344CB8AC3E}">
        <p14:creationId xmlns:p14="http://schemas.microsoft.com/office/powerpoint/2010/main" val="22501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solidFill>
                  <a:schemeClr val="bg1"/>
                </a:solidFill>
                <a:latin typeface="Eurostile"/>
                <a:cs typeface="Eurostile"/>
              </a:rPr>
              <a:t>Data Collection and Analysis</a:t>
            </a:r>
            <a:endParaRPr lang="en-US" dirty="0">
              <a:solidFill>
                <a:schemeClr val="bg1"/>
              </a:solidFill>
            </a:endParaRPr>
          </a:p>
        </p:txBody>
      </p:sp>
      <p:sp>
        <p:nvSpPr>
          <p:cNvPr id="7" name="TextBox 6"/>
          <p:cNvSpPr txBox="1"/>
          <p:nvPr/>
        </p:nvSpPr>
        <p:spPr>
          <a:xfrm>
            <a:off x="2946837" y="5477212"/>
            <a:ext cx="5867400" cy="1015663"/>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A comparison of Pre-Intervention and Post-Intervention scores show a growth of 1 more song being performed correctly after the intervention was completed.</a:t>
            </a:r>
          </a:p>
        </p:txBody>
      </p:sp>
      <p:graphicFrame>
        <p:nvGraphicFramePr>
          <p:cNvPr id="5" name="Chart 4">
            <a:extLst>
              <a:ext uri="{FF2B5EF4-FFF2-40B4-BE49-F238E27FC236}">
                <a16:creationId xmlns:a16="http://schemas.microsoft.com/office/drawing/2014/main" id="{B7861FC9-25A6-E045-968E-D02A9F239EEA}"/>
              </a:ext>
            </a:extLst>
          </p:cNvPr>
          <p:cNvGraphicFramePr/>
          <p:nvPr>
            <p:extLst>
              <p:ext uri="{D42A27DB-BD31-4B8C-83A1-F6EECF244321}">
                <p14:modId xmlns:p14="http://schemas.microsoft.com/office/powerpoint/2010/main" val="2653043406"/>
              </p:ext>
            </p:extLst>
          </p:nvPr>
        </p:nvGraphicFramePr>
        <p:xfrm>
          <a:off x="2317531" y="1828799"/>
          <a:ext cx="7126013" cy="34841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4377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usic Sheet">
            <a:extLst>
              <a:ext uri="{FF2B5EF4-FFF2-40B4-BE49-F238E27FC236}">
                <a16:creationId xmlns:a16="http://schemas.microsoft.com/office/drawing/2014/main" id="{A4D008B1-BD12-A844-94C9-8E1CB0941CF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p:cNvSpPr>
            <a:spLocks noGrp="1"/>
          </p:cNvSpPr>
          <p:nvPr>
            <p:ph type="title"/>
          </p:nvPr>
        </p:nvSpPr>
        <p:spPr>
          <a:noFill/>
        </p:spPr>
        <p:txBody>
          <a:bodyPr/>
          <a:lstStyle/>
          <a:p>
            <a:r>
              <a:rPr lang="en-US" b="1" dirty="0">
                <a:solidFill>
                  <a:schemeClr val="bg1"/>
                </a:solidFill>
                <a:latin typeface="Eurostile"/>
                <a:cs typeface="Eurostile"/>
              </a:rPr>
              <a:t>Data Collection and Analysis</a:t>
            </a:r>
            <a:endParaRPr lang="en-US" dirty="0">
              <a:solidFill>
                <a:schemeClr val="bg1"/>
              </a:solidFill>
            </a:endParaRPr>
          </a:p>
        </p:txBody>
      </p:sp>
      <p:sp>
        <p:nvSpPr>
          <p:cNvPr id="7" name="TextBox 6"/>
          <p:cNvSpPr txBox="1"/>
          <p:nvPr/>
        </p:nvSpPr>
        <p:spPr>
          <a:xfrm>
            <a:off x="2510659" y="5569545"/>
            <a:ext cx="5867400" cy="1015663"/>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A comparison of Pre-Intervention and Post-Intervention scores by student show the most growth for Student  3 and Student 6.</a:t>
            </a:r>
          </a:p>
        </p:txBody>
      </p:sp>
      <p:sp>
        <p:nvSpPr>
          <p:cNvPr id="3" name="Rectangle 2">
            <a:extLst>
              <a:ext uri="{FF2B5EF4-FFF2-40B4-BE49-F238E27FC236}">
                <a16:creationId xmlns:a16="http://schemas.microsoft.com/office/drawing/2014/main" id="{8EBCD8AF-D8E8-654A-A8EE-1C41A1CE177B}"/>
              </a:ext>
            </a:extLst>
          </p:cNvPr>
          <p:cNvSpPr/>
          <p:nvPr/>
        </p:nvSpPr>
        <p:spPr>
          <a:xfrm>
            <a:off x="1918139" y="1671145"/>
            <a:ext cx="7052441" cy="35157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Chart 7">
            <a:extLst>
              <a:ext uri="{FF2B5EF4-FFF2-40B4-BE49-F238E27FC236}">
                <a16:creationId xmlns:a16="http://schemas.microsoft.com/office/drawing/2014/main" id="{72FBD213-FED3-D841-BB2F-D3EAA059F204}"/>
              </a:ext>
            </a:extLst>
          </p:cNvPr>
          <p:cNvGraphicFramePr/>
          <p:nvPr>
            <p:extLst>
              <p:ext uri="{D42A27DB-BD31-4B8C-83A1-F6EECF244321}">
                <p14:modId xmlns:p14="http://schemas.microsoft.com/office/powerpoint/2010/main" val="383754760"/>
              </p:ext>
            </p:extLst>
          </p:nvPr>
        </p:nvGraphicFramePr>
        <p:xfrm>
          <a:off x="1981200" y="1690688"/>
          <a:ext cx="6989380" cy="34572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8102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E779B3-B967-4F47-935C-08E9EA27B33A}"/>
              </a:ext>
            </a:extLst>
          </p:cNvPr>
          <p:cNvPicPr>
            <a:picLocks noChangeAspect="1"/>
          </p:cNvPicPr>
          <p:nvPr/>
        </p:nvPicPr>
        <p:blipFill rotWithShape="1">
          <a:blip r:embed="rId2"/>
          <a:srcRect l="11000" r="-1" b="-1"/>
          <a:stretch/>
        </p:blipFill>
        <p:spPr>
          <a:xfrm>
            <a:off x="20" y="10"/>
            <a:ext cx="12191980" cy="6857989"/>
          </a:xfrm>
          <a:prstGeom prst="rect">
            <a:avLst/>
          </a:prstGeom>
        </p:spPr>
      </p:pic>
      <p:sp>
        <p:nvSpPr>
          <p:cNvPr id="2" name="Title 1"/>
          <p:cNvSpPr>
            <a:spLocks noGrp="1"/>
          </p:cNvSpPr>
          <p:nvPr>
            <p:ph type="title"/>
          </p:nvPr>
        </p:nvSpPr>
        <p:spPr>
          <a:noFill/>
        </p:spPr>
        <p:txBody>
          <a:bodyPr/>
          <a:lstStyle/>
          <a:p>
            <a:r>
              <a:rPr lang="en-US" b="1" dirty="0">
                <a:solidFill>
                  <a:schemeClr val="bg1"/>
                </a:solidFill>
                <a:latin typeface="Eurostile"/>
                <a:cs typeface="Eurostile"/>
              </a:rPr>
              <a:t>Results and Conclusions</a:t>
            </a:r>
            <a:endParaRPr lang="en-US" dirty="0">
              <a:solidFill>
                <a:schemeClr val="bg1"/>
              </a:solidFill>
            </a:endParaRPr>
          </a:p>
        </p:txBody>
      </p:sp>
      <p:sp>
        <p:nvSpPr>
          <p:cNvPr id="7" name="Content Placeholder 2"/>
          <p:cNvSpPr>
            <a:spLocks noGrp="1"/>
          </p:cNvSpPr>
          <p:nvPr>
            <p:ph idx="1"/>
          </p:nvPr>
        </p:nvSpPr>
        <p:spPr>
          <a:xfrm>
            <a:off x="2438400" y="1752600"/>
            <a:ext cx="7848600" cy="4114800"/>
          </a:xfrm>
        </p:spPr>
        <p:txBody>
          <a:bodyPr>
            <a:normAutofit fontScale="92500" lnSpcReduction="10000"/>
          </a:bodyPr>
          <a:lstStyle/>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The Pre-Intervention mean score was 2</a:t>
            </a:r>
          </a:p>
          <a:p>
            <a:pPr marL="0" indent="0">
              <a:buNone/>
            </a:pPr>
            <a:r>
              <a:rPr lang="en-US" sz="2200" dirty="0">
                <a:latin typeface="Times New Roman" panose="02020603050405020304" pitchFamily="18" charset="0"/>
                <a:cs typeface="Times New Roman" panose="02020603050405020304" pitchFamily="18" charset="0"/>
              </a:rPr>
              <a:t>    The Post-Intervention mean score was 3</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Except for one student, the given interventions had a positive effect on the students' ability to perform the given song exercises correctly. An average gain of 1 song performed correctly per student is an increase after 8 interventions.</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The data clearly shows that all but one student made positive gains, it is unclear if these improvements came from the intervention or by students going from sight-reading the exercises (pretest) to having a second chance to perform the exercises (posttest). </a:t>
            </a:r>
          </a:p>
          <a:p>
            <a:endParaRPr lang="en-US" sz="2000" dirty="0">
              <a:latin typeface="Avenir Book"/>
              <a:cs typeface="Avenir Book"/>
            </a:endParaRPr>
          </a:p>
          <a:p>
            <a:endParaRPr lang="en-US" sz="2000" dirty="0">
              <a:latin typeface="Avenir Book"/>
              <a:cs typeface="Avenir Book"/>
            </a:endParaRPr>
          </a:p>
          <a:p>
            <a:endParaRPr lang="en-US" sz="2000" dirty="0">
              <a:latin typeface="Avenir Book"/>
              <a:cs typeface="Avenir Book"/>
            </a:endParaRPr>
          </a:p>
          <a:p>
            <a:endParaRPr lang="en-US" sz="2000" dirty="0">
              <a:latin typeface="Avenir Book"/>
              <a:cs typeface="Avenir Book"/>
            </a:endParaRPr>
          </a:p>
        </p:txBody>
      </p:sp>
    </p:spTree>
    <p:extLst>
      <p:ext uri="{BB962C8B-B14F-4D97-AF65-F5344CB8AC3E}">
        <p14:creationId xmlns:p14="http://schemas.microsoft.com/office/powerpoint/2010/main" val="279765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solidFill>
                  <a:schemeClr val="bg1"/>
                </a:solidFill>
                <a:latin typeface="Eurostile"/>
                <a:cs typeface="Eurostile"/>
              </a:rPr>
              <a:t>Strengths and Weaknesses</a:t>
            </a:r>
            <a:endParaRPr lang="en-US" dirty="0">
              <a:solidFill>
                <a:schemeClr val="bg1"/>
              </a:solidFill>
            </a:endParaRPr>
          </a:p>
        </p:txBody>
      </p:sp>
      <p:sp>
        <p:nvSpPr>
          <p:cNvPr id="7" name="Content Placeholder 2"/>
          <p:cNvSpPr>
            <a:spLocks noGrp="1"/>
          </p:cNvSpPr>
          <p:nvPr>
            <p:ph idx="1"/>
          </p:nvPr>
        </p:nvSpPr>
        <p:spPr>
          <a:xfrm>
            <a:off x="838200" y="1752600"/>
            <a:ext cx="4495800" cy="4724400"/>
          </a:xfrm>
        </p:spPr>
        <p:txBody>
          <a:bodyPr>
            <a:normAutofit/>
          </a:bodyPr>
          <a:lstStyle/>
          <a:p>
            <a:pPr marL="0" indent="0" algn="ctr">
              <a:buNone/>
            </a:pPr>
            <a:r>
              <a:rPr lang="en-US" sz="2000" b="1" dirty="0">
                <a:latin typeface="Times New Roman" panose="02020603050405020304" pitchFamily="18" charset="0"/>
                <a:cs typeface="Times New Roman" panose="02020603050405020304" pitchFamily="18" charset="0"/>
              </a:rPr>
              <a:t>Strengths</a:t>
            </a:r>
          </a:p>
          <a:p>
            <a:pPr>
              <a:buFont typeface="Arial"/>
              <a:buChar char="•"/>
            </a:pPr>
            <a:r>
              <a:rPr lang="en-US" sz="2000" dirty="0">
                <a:latin typeface="Times New Roman" panose="02020603050405020304" pitchFamily="18" charset="0"/>
                <a:cs typeface="Times New Roman" panose="02020603050405020304" pitchFamily="18" charset="0"/>
              </a:rPr>
              <a:t>This action research has had a positive effect on all but one student who participated.</a:t>
            </a:r>
          </a:p>
          <a:p>
            <a:pPr>
              <a:buFont typeface="Arial"/>
              <a:buChar char="•"/>
            </a:pPr>
            <a:endParaRPr lang="en-US" sz="2000" dirty="0">
              <a:latin typeface="Times New Roman" panose="02020603050405020304" pitchFamily="18" charset="0"/>
              <a:cs typeface="Times New Roman" panose="02020603050405020304" pitchFamily="18" charset="0"/>
            </a:endParaRPr>
          </a:p>
          <a:p>
            <a:pPr>
              <a:buFont typeface="Arial"/>
              <a:buChar char="•"/>
            </a:pPr>
            <a:r>
              <a:rPr lang="en-US" sz="2000" dirty="0">
                <a:latin typeface="Times New Roman" panose="02020603050405020304" pitchFamily="18" charset="0"/>
                <a:cs typeface="Times New Roman" panose="02020603050405020304" pitchFamily="18" charset="0"/>
              </a:rPr>
              <a:t>The intervention used a variety of ways implementing the two specific music theory concepts including technology, performing, composing and playing a game.</a:t>
            </a:r>
          </a:p>
          <a:p>
            <a:pPr>
              <a:buFont typeface="Arial"/>
              <a:buChar char="•"/>
            </a:pPr>
            <a:endParaRPr lang="en-US" sz="2000" dirty="0">
              <a:latin typeface="Times New Roman" panose="02020603050405020304" pitchFamily="18" charset="0"/>
              <a:cs typeface="Times New Roman" panose="02020603050405020304" pitchFamily="18" charset="0"/>
            </a:endParaRPr>
          </a:p>
          <a:p>
            <a:pPr>
              <a:buFont typeface="Arial"/>
              <a:buChar char="•"/>
            </a:pPr>
            <a:r>
              <a:rPr lang="en-US" sz="2000" dirty="0">
                <a:latin typeface="Times New Roman" panose="02020603050405020304" pitchFamily="18" charset="0"/>
                <a:cs typeface="Times New Roman" panose="02020603050405020304" pitchFamily="18" charset="0"/>
              </a:rPr>
              <a:t>The intervention could be completed for classrooms on a low-budget</a:t>
            </a:r>
          </a:p>
        </p:txBody>
      </p:sp>
      <p:sp>
        <p:nvSpPr>
          <p:cNvPr id="5" name="Content Placeholder 2">
            <a:extLst>
              <a:ext uri="{FF2B5EF4-FFF2-40B4-BE49-F238E27FC236}">
                <a16:creationId xmlns:a16="http://schemas.microsoft.com/office/drawing/2014/main" id="{41D509BD-5F3F-8E4F-8ED1-8999318089E2}"/>
              </a:ext>
            </a:extLst>
          </p:cNvPr>
          <p:cNvSpPr txBox="1">
            <a:spLocks/>
          </p:cNvSpPr>
          <p:nvPr/>
        </p:nvSpPr>
        <p:spPr>
          <a:xfrm>
            <a:off x="6096000" y="1734316"/>
            <a:ext cx="4495800" cy="4724400"/>
          </a:xfrm>
          <a:prstGeom prst="rect">
            <a:avLst/>
          </a:prstGeom>
          <a:solidFill>
            <a:schemeClr val="accent3">
              <a:lumMod val="20000"/>
              <a:lumOff val="80000"/>
              <a:alpha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ct val="30000"/>
              </a:spcBef>
              <a:buClr>
                <a:schemeClr val="tx2">
                  <a:lumMod val="75000"/>
                </a:schemeClr>
              </a:buClr>
              <a:buFont typeface="Arial" panose="020B0604020202020204" pitchFamily="34" charset="0"/>
              <a:buNone/>
              <a:defRPr sz="1800" kern="1200">
                <a:solidFill>
                  <a:schemeClr val="tx1"/>
                </a:solidFill>
                <a:latin typeface="+mn-lt"/>
                <a:ea typeface="+mn-ea"/>
                <a:cs typeface="+mn-cs"/>
              </a:defRPr>
            </a:lvl9pPr>
          </a:lstStyle>
          <a:p>
            <a:pPr marL="0" indent="0" algn="ctr">
              <a:buNone/>
            </a:pPr>
            <a:r>
              <a:rPr lang="en-US" sz="2000" b="1" dirty="0">
                <a:latin typeface="Times New Roman" panose="02020603050405020304" pitchFamily="18" charset="0"/>
                <a:cs typeface="Times New Roman" panose="02020603050405020304" pitchFamily="18" charset="0"/>
              </a:rPr>
              <a:t>Weaknesses</a:t>
            </a:r>
          </a:p>
          <a:p>
            <a:pPr>
              <a:buFont typeface="Arial"/>
              <a:buChar char="•"/>
            </a:pPr>
            <a:r>
              <a:rPr lang="en-US" sz="2000" dirty="0">
                <a:latin typeface="Times New Roman" panose="02020603050405020304" pitchFamily="18" charset="0"/>
                <a:cs typeface="Times New Roman" panose="02020603050405020304" pitchFamily="18" charset="0"/>
              </a:rPr>
              <a:t>Teaching instrumental music online due to COVID-19 was difficult for student and teacher</a:t>
            </a:r>
          </a:p>
          <a:p>
            <a:pPr>
              <a:buFont typeface="Arial"/>
              <a:buChar char="•"/>
            </a:pPr>
            <a:endParaRPr lang="en-US" sz="2000" dirty="0">
              <a:latin typeface="Times New Roman" panose="02020603050405020304" pitchFamily="18" charset="0"/>
              <a:cs typeface="Times New Roman" panose="02020603050405020304" pitchFamily="18" charset="0"/>
            </a:endParaRPr>
          </a:p>
          <a:p>
            <a:pPr>
              <a:buFont typeface="Arial"/>
              <a:buChar char="•"/>
            </a:pPr>
            <a:r>
              <a:rPr lang="en-US" sz="2000" dirty="0">
                <a:latin typeface="Times New Roman" panose="02020603050405020304" pitchFamily="18" charset="0"/>
                <a:cs typeface="Times New Roman" panose="02020603050405020304" pitchFamily="18" charset="0"/>
              </a:rPr>
              <a:t>Teacher could not control attendance, student participation, or student environment</a:t>
            </a:r>
          </a:p>
        </p:txBody>
      </p:sp>
    </p:spTree>
    <p:extLst>
      <p:ext uri="{BB962C8B-B14F-4D97-AF65-F5344CB8AC3E}">
        <p14:creationId xmlns:p14="http://schemas.microsoft.com/office/powerpoint/2010/main" val="200474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Music Sheet">
            <a:extLst>
              <a:ext uri="{FF2B5EF4-FFF2-40B4-BE49-F238E27FC236}">
                <a16:creationId xmlns:a16="http://schemas.microsoft.com/office/drawing/2014/main" id="{3DBD7909-0B27-C74A-B6E7-0A167E01C64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p:cNvSpPr>
            <a:spLocks noGrp="1"/>
          </p:cNvSpPr>
          <p:nvPr>
            <p:ph type="title"/>
          </p:nvPr>
        </p:nvSpPr>
        <p:spPr>
          <a:noFill/>
        </p:spPr>
        <p:txBody>
          <a:bodyPr/>
          <a:lstStyle/>
          <a:p>
            <a:r>
              <a:rPr lang="en-US" b="1" dirty="0">
                <a:solidFill>
                  <a:schemeClr val="bg1"/>
                </a:solidFill>
                <a:latin typeface="Eurostile"/>
                <a:cs typeface="Eurostile"/>
              </a:rPr>
              <a:t>Application to Future Students</a:t>
            </a:r>
            <a:endParaRPr lang="en-US" dirty="0">
              <a:solidFill>
                <a:schemeClr val="bg1"/>
              </a:solidFill>
            </a:endParaRPr>
          </a:p>
        </p:txBody>
      </p:sp>
      <p:sp>
        <p:nvSpPr>
          <p:cNvPr id="7" name="Content Placeholder 2"/>
          <p:cNvSpPr>
            <a:spLocks noGrp="1"/>
          </p:cNvSpPr>
          <p:nvPr>
            <p:ph idx="1"/>
          </p:nvPr>
        </p:nvSpPr>
        <p:spPr>
          <a:xfrm>
            <a:off x="2438400" y="1752600"/>
            <a:ext cx="7848600" cy="4114800"/>
          </a:xfrm>
        </p:spPr>
        <p:txBody>
          <a:bodyPr>
            <a:normAutofit lnSpcReduction="10000"/>
          </a:bodyPr>
          <a:lstStyle/>
          <a:p>
            <a:endParaRPr lang="en-US" sz="2000" dirty="0">
              <a:latin typeface="Avenir Book"/>
              <a:cs typeface="Avenir Book"/>
            </a:endParaRPr>
          </a:p>
          <a:p>
            <a:r>
              <a:rPr lang="en-US" sz="2000" dirty="0">
                <a:latin typeface="Times New Roman" panose="02020603050405020304" pitchFamily="18" charset="0"/>
                <a:cs typeface="Times New Roman" panose="02020603050405020304" pitchFamily="18" charset="0"/>
              </a:rPr>
              <a:t>This intervention had a positive impact on all but one student who participated in 5</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grade.  Repeating this intervention for students in 4</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grade could prove beneficial.</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It may be helpful to perform these interventions only using one music theory concept instead of two concepts next time.</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Instead of using the same 10 songs for both the pretest and posttest, I may use different songs for each test.  This would ensure that both the pretest and posttest song exercises would be performed at sight.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If success continues, I plan to share this intervention with my colleagues. </a:t>
            </a:r>
          </a:p>
          <a:p>
            <a:endParaRPr lang="en-US" sz="2000" dirty="0">
              <a:latin typeface="Avenir Book"/>
              <a:cs typeface="Avenir Book"/>
            </a:endParaRPr>
          </a:p>
          <a:p>
            <a:endParaRPr lang="en-US" sz="2000" dirty="0">
              <a:latin typeface="Avenir Book"/>
              <a:cs typeface="Avenir Book"/>
            </a:endParaRPr>
          </a:p>
          <a:p>
            <a:endParaRPr lang="en-US" sz="2000" dirty="0">
              <a:latin typeface="Avenir Book"/>
              <a:cs typeface="Avenir Book"/>
            </a:endParaRPr>
          </a:p>
          <a:p>
            <a:endParaRPr lang="en-US" sz="2000" dirty="0">
              <a:latin typeface="Avenir Book"/>
              <a:cs typeface="Avenir Book"/>
            </a:endParaRPr>
          </a:p>
          <a:p>
            <a:endParaRPr lang="en-US" sz="2000" dirty="0">
              <a:latin typeface="Avenir Book"/>
              <a:cs typeface="Avenir Book"/>
            </a:endParaRPr>
          </a:p>
        </p:txBody>
      </p:sp>
    </p:spTree>
    <p:extLst>
      <p:ext uri="{BB962C8B-B14F-4D97-AF65-F5344CB8AC3E}">
        <p14:creationId xmlns:p14="http://schemas.microsoft.com/office/powerpoint/2010/main" val="383302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solidFill>
                  <a:schemeClr val="bg1"/>
                </a:solidFill>
                <a:latin typeface="Eurostile"/>
                <a:cs typeface="Eurostile"/>
              </a:rPr>
              <a:t>Overview of Topic and Problem</a:t>
            </a:r>
            <a:endParaRPr lang="en-US" dirty="0">
              <a:solidFill>
                <a:schemeClr val="bg1"/>
              </a:solidFill>
            </a:endParaRPr>
          </a:p>
        </p:txBody>
      </p:sp>
      <p:sp>
        <p:nvSpPr>
          <p:cNvPr id="3" name="Content Placeholder 2"/>
          <p:cNvSpPr>
            <a:spLocks noGrp="1"/>
          </p:cNvSpPr>
          <p:nvPr>
            <p:ph idx="1"/>
          </p:nvPr>
        </p:nvSpPr>
        <p:spPr>
          <a:xfrm>
            <a:off x="2209800" y="1981199"/>
            <a:ext cx="6868886" cy="4288971"/>
          </a:xfrm>
          <a:solidFill>
            <a:schemeClr val="accent3">
              <a:lumMod val="20000"/>
              <a:lumOff val="80000"/>
            </a:schemeClr>
          </a:solidFill>
        </p:spPr>
        <p:txBody>
          <a:bodyPr>
            <a:normAutofit fontScale="70000" lnSpcReduction="20000"/>
          </a:bodyPr>
          <a:lstStyle/>
          <a:p>
            <a:endParaRPr lang="en-US" sz="1600" dirty="0">
              <a:ln w="1270">
                <a:noFill/>
              </a:ln>
            </a:endParaRPr>
          </a:p>
          <a:p>
            <a:pPr marL="0" indent="0" algn="ctr">
              <a:lnSpc>
                <a:spcPct val="120000"/>
              </a:lnSpc>
              <a:spcBef>
                <a:spcPts val="0"/>
              </a:spcBef>
            </a:pPr>
            <a:r>
              <a:rPr lang="en-US" sz="2900" dirty="0">
                <a:ln w="1270">
                  <a:noFill/>
                </a:ln>
                <a:latin typeface="Times New Roman" panose="02020603050405020304" pitchFamily="18" charset="0"/>
                <a:cs typeface="Times New Roman" panose="02020603050405020304" pitchFamily="18" charset="0"/>
              </a:rPr>
              <a:t>Principles of music theory is a common skill to learn in an elementary instrumental music classroom.</a:t>
            </a:r>
          </a:p>
          <a:p>
            <a:pPr marL="0" indent="0" algn="ctr">
              <a:lnSpc>
                <a:spcPct val="120000"/>
              </a:lnSpc>
              <a:spcBef>
                <a:spcPts val="0"/>
              </a:spcBef>
            </a:pPr>
            <a:endParaRPr lang="en-US" sz="2900" dirty="0">
              <a:ln w="1270">
                <a:noFill/>
              </a:ln>
              <a:latin typeface="Times New Roman" panose="02020603050405020304" pitchFamily="18" charset="0"/>
              <a:cs typeface="Times New Roman" panose="02020603050405020304" pitchFamily="18" charset="0"/>
            </a:endParaRPr>
          </a:p>
          <a:p>
            <a:pPr marL="0" indent="0" algn="ctr">
              <a:lnSpc>
                <a:spcPct val="120000"/>
              </a:lnSpc>
              <a:spcBef>
                <a:spcPts val="0"/>
              </a:spcBef>
            </a:pPr>
            <a:r>
              <a:rPr lang="en-US" sz="2900" dirty="0">
                <a:ln w="1270">
                  <a:noFill/>
                </a:ln>
                <a:latin typeface="Times New Roman" panose="02020603050405020304" pitchFamily="18" charset="0"/>
                <a:cs typeface="Times New Roman" panose="02020603050405020304" pitchFamily="18" charset="0"/>
              </a:rPr>
              <a:t>5th-grade band and orchestra students struggle with effectively applying principles of music theory (specifically dotted quarter-8th note rhythms, chromatic notes in the key of Bb Concert (band) and D Concert (orchestra))</a:t>
            </a:r>
            <a:r>
              <a:rPr lang="da-DK" sz="2900" dirty="0">
                <a:ln w="1270">
                  <a:noFill/>
                </a:ln>
                <a:latin typeface="Times New Roman" panose="02020603050405020304" pitchFamily="18" charset="0"/>
                <a:cs typeface="Times New Roman" panose="02020603050405020304" pitchFamily="18" charset="0"/>
              </a:rPr>
              <a:t> at grade-</a:t>
            </a:r>
            <a:r>
              <a:rPr lang="da-DK" sz="2900" dirty="0" err="1">
                <a:ln w="1270">
                  <a:noFill/>
                </a:ln>
                <a:latin typeface="Times New Roman" panose="02020603050405020304" pitchFamily="18" charset="0"/>
                <a:cs typeface="Times New Roman" panose="02020603050405020304" pitchFamily="18" charset="0"/>
              </a:rPr>
              <a:t>level</a:t>
            </a:r>
            <a:r>
              <a:rPr lang="en-US" sz="2900" dirty="0">
                <a:ln w="1270">
                  <a:noFill/>
                </a:ln>
                <a:latin typeface="Times New Roman" panose="02020603050405020304" pitchFamily="18" charset="0"/>
                <a:cs typeface="Times New Roman" panose="02020603050405020304" pitchFamily="18" charset="0"/>
              </a:rPr>
              <a:t>.</a:t>
            </a:r>
          </a:p>
          <a:p>
            <a:pPr marL="0" indent="0" algn="ctr">
              <a:lnSpc>
                <a:spcPct val="120000"/>
              </a:lnSpc>
              <a:spcBef>
                <a:spcPts val="0"/>
              </a:spcBef>
            </a:pPr>
            <a:endParaRPr lang="en-US" sz="2900" dirty="0">
              <a:ln w="1270">
                <a:noFill/>
              </a:ln>
              <a:latin typeface="Times New Roman" panose="02020603050405020304" pitchFamily="18" charset="0"/>
              <a:cs typeface="Times New Roman" panose="02020603050405020304" pitchFamily="18" charset="0"/>
            </a:endParaRPr>
          </a:p>
          <a:p>
            <a:pPr marL="0" indent="0" algn="ctr">
              <a:lnSpc>
                <a:spcPct val="120000"/>
              </a:lnSpc>
              <a:spcBef>
                <a:spcPts val="0"/>
              </a:spcBef>
            </a:pPr>
            <a:r>
              <a:rPr lang="en-US" sz="2900" dirty="0">
                <a:ln w="1270">
                  <a:noFill/>
                </a:ln>
                <a:latin typeface="Times New Roman" panose="02020603050405020304" pitchFamily="18" charset="0"/>
                <a:cs typeface="Times New Roman" panose="02020603050405020304" pitchFamily="18" charset="0"/>
              </a:rPr>
              <a:t>This research is important because if the instructional unit helps students better apply music theory to their instrument, students may become more proficient both in music theory and music performance and it may shorten the time it takes students to grasp music theory.</a:t>
            </a:r>
          </a:p>
        </p:txBody>
      </p:sp>
    </p:spTree>
    <p:extLst>
      <p:ext uri="{BB962C8B-B14F-4D97-AF65-F5344CB8AC3E}">
        <p14:creationId xmlns:p14="http://schemas.microsoft.com/office/powerpoint/2010/main" val="46955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solidFill>
                  <a:schemeClr val="bg1"/>
                </a:solidFill>
                <a:latin typeface="Eurostile"/>
                <a:cs typeface="Eurostile"/>
              </a:rPr>
              <a:t>References</a:t>
            </a:r>
            <a:endParaRPr lang="en-US" dirty="0">
              <a:solidFill>
                <a:schemeClr val="bg1"/>
              </a:solidFill>
            </a:endParaRPr>
          </a:p>
        </p:txBody>
      </p:sp>
      <p:sp>
        <p:nvSpPr>
          <p:cNvPr id="7" name="Content Placeholder 2"/>
          <p:cNvSpPr>
            <a:spLocks noGrp="1"/>
          </p:cNvSpPr>
          <p:nvPr>
            <p:ph idx="1"/>
          </p:nvPr>
        </p:nvSpPr>
        <p:spPr>
          <a:xfrm>
            <a:off x="2438400" y="1752600"/>
            <a:ext cx="7848600" cy="4114800"/>
          </a:xfrm>
        </p:spPr>
        <p:txBody>
          <a:bodyPr/>
          <a:lstStyle/>
          <a:p>
            <a:endParaRPr lang="en-US"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Burnsed</a:t>
            </a:r>
            <a:r>
              <a:rPr lang="en-US" sz="2000" dirty="0">
                <a:latin typeface="Times New Roman" panose="02020603050405020304" pitchFamily="18" charset="0"/>
                <a:cs typeface="Times New Roman" panose="02020603050405020304" pitchFamily="18" charset="0"/>
              </a:rPr>
              <a:t>, V., &amp; </a:t>
            </a:r>
            <a:r>
              <a:rPr lang="en-US" sz="2000" dirty="0" err="1">
                <a:latin typeface="Times New Roman" panose="02020603050405020304" pitchFamily="18" charset="0"/>
                <a:cs typeface="Times New Roman" panose="02020603050405020304" pitchFamily="18" charset="0"/>
              </a:rPr>
              <a:t>Fiocca</a:t>
            </a:r>
            <a:r>
              <a:rPr lang="en-US" sz="2000" dirty="0">
                <a:latin typeface="Times New Roman" panose="02020603050405020304" pitchFamily="18" charset="0"/>
                <a:cs typeface="Times New Roman" panose="02020603050405020304" pitchFamily="18" charset="0"/>
              </a:rPr>
              <a:t>, P. (1990). Bringing General Music Techniques to the Instrumental Class. </a:t>
            </a:r>
            <a:r>
              <a:rPr lang="en-US" sz="2000" i="1" dirty="0">
                <a:latin typeface="Times New Roman" panose="02020603050405020304" pitchFamily="18" charset="0"/>
                <a:cs typeface="Times New Roman" panose="02020603050405020304" pitchFamily="18" charset="0"/>
              </a:rPr>
              <a:t>Music Educators Journal,</a:t>
            </a: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76</a:t>
            </a:r>
            <a:r>
              <a:rPr lang="en-US" sz="2000" dirty="0">
                <a:latin typeface="Times New Roman" panose="02020603050405020304" pitchFamily="18" charset="0"/>
                <a:cs typeface="Times New Roman" panose="02020603050405020304" pitchFamily="18" charset="0"/>
              </a:rPr>
              <a:t>(6), 45-49. doi:10.2307/3400967</a:t>
            </a:r>
          </a:p>
          <a:p>
            <a:endParaRPr lang="en-US" sz="2000" dirty="0">
              <a:latin typeface="Avenir Book"/>
              <a:cs typeface="Avenir Book"/>
            </a:endParaRPr>
          </a:p>
        </p:txBody>
      </p:sp>
    </p:spTree>
    <p:extLst>
      <p:ext uri="{BB962C8B-B14F-4D97-AF65-F5344CB8AC3E}">
        <p14:creationId xmlns:p14="http://schemas.microsoft.com/office/powerpoint/2010/main" val="314181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usic Sheet">
            <a:extLst>
              <a:ext uri="{FF2B5EF4-FFF2-40B4-BE49-F238E27FC236}">
                <a16:creationId xmlns:a16="http://schemas.microsoft.com/office/drawing/2014/main" id="{9B70636F-0550-5145-A6AC-5F96388E9B0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p:cNvSpPr>
            <a:spLocks noGrp="1"/>
          </p:cNvSpPr>
          <p:nvPr>
            <p:ph type="title"/>
          </p:nvPr>
        </p:nvSpPr>
        <p:spPr>
          <a:noFill/>
        </p:spPr>
        <p:txBody>
          <a:bodyPr/>
          <a:lstStyle/>
          <a:p>
            <a:r>
              <a:rPr lang="en-US" b="1" dirty="0">
                <a:solidFill>
                  <a:schemeClr val="bg1"/>
                </a:solidFill>
                <a:latin typeface="Eurostile"/>
                <a:cs typeface="Eurostile"/>
              </a:rPr>
              <a:t>Overview of Topic and Problem</a:t>
            </a:r>
            <a:endParaRPr lang="en-US" dirty="0">
              <a:solidFill>
                <a:schemeClr val="bg1"/>
              </a:solidFill>
            </a:endParaRPr>
          </a:p>
        </p:txBody>
      </p:sp>
      <p:sp>
        <p:nvSpPr>
          <p:cNvPr id="3" name="Content Placeholder 2"/>
          <p:cNvSpPr>
            <a:spLocks noGrp="1"/>
          </p:cNvSpPr>
          <p:nvPr>
            <p:ph idx="1"/>
          </p:nvPr>
        </p:nvSpPr>
        <p:spPr>
          <a:xfrm>
            <a:off x="2209800" y="1981200"/>
            <a:ext cx="6525986" cy="4256314"/>
          </a:xfrm>
        </p:spPr>
        <p:txBody>
          <a:bodyPr>
            <a:normAutofit/>
          </a:bodyPr>
          <a:lstStyle/>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Integration of scope and sequence found in general music classes could be key to improving musicianship among instrumental music students (</a:t>
            </a:r>
            <a:r>
              <a:rPr lang="en-US" sz="2000" dirty="0" err="1">
                <a:latin typeface="Times New Roman" panose="02020603050405020304" pitchFamily="18" charset="0"/>
                <a:cs typeface="Times New Roman" panose="02020603050405020304" pitchFamily="18" charset="0"/>
              </a:rPr>
              <a:t>Burnsed</a:t>
            </a:r>
            <a:r>
              <a:rPr lang="en-US" sz="2000" dirty="0">
                <a:latin typeface="Times New Roman" panose="02020603050405020304" pitchFamily="18" charset="0"/>
                <a:cs typeface="Times New Roman" panose="02020603050405020304" pitchFamily="18" charset="0"/>
              </a:rPr>
              <a:t>, &amp; </a:t>
            </a:r>
            <a:r>
              <a:rPr lang="en-US" sz="2000" dirty="0" err="1">
                <a:latin typeface="Times New Roman" panose="02020603050405020304" pitchFamily="18" charset="0"/>
                <a:cs typeface="Times New Roman" panose="02020603050405020304" pitchFamily="18" charset="0"/>
              </a:rPr>
              <a:t>Fiocca</a:t>
            </a:r>
            <a:r>
              <a:rPr lang="en-US" sz="2000" dirty="0">
                <a:latin typeface="Times New Roman" panose="02020603050405020304" pitchFamily="18" charset="0"/>
                <a:cs typeface="Times New Roman" panose="02020603050405020304" pitchFamily="18" charset="0"/>
              </a:rPr>
              <a:t>, 1990).</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Teachers constantly prepare for the next student performance.  Students may be coming to class focused on concert material and not elements of music</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10 students in my 5</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grade classroom particularly struggle with music theory, specifically dotted quarter eighth note rhythms and chromatic notes</a:t>
            </a:r>
          </a:p>
          <a:p>
            <a:endParaRPr lang="en-US" sz="2000" dirty="0">
              <a:latin typeface="Avenir Book"/>
              <a:cs typeface="Avenir Book"/>
            </a:endParaRPr>
          </a:p>
          <a:p>
            <a:endParaRPr lang="en-US" sz="2000" dirty="0"/>
          </a:p>
        </p:txBody>
      </p:sp>
    </p:spTree>
    <p:extLst>
      <p:ext uri="{BB962C8B-B14F-4D97-AF65-F5344CB8AC3E}">
        <p14:creationId xmlns:p14="http://schemas.microsoft.com/office/powerpoint/2010/main" val="141096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19F298-41E4-AE43-8735-5287CF92EC4C}"/>
              </a:ext>
            </a:extLst>
          </p:cNvPr>
          <p:cNvPicPr>
            <a:picLocks noChangeAspect="1"/>
          </p:cNvPicPr>
          <p:nvPr/>
        </p:nvPicPr>
        <p:blipFill rotWithShape="1">
          <a:blip r:embed="rId2"/>
          <a:srcRect l="11000" r="-1" b="-1"/>
          <a:stretch/>
        </p:blipFill>
        <p:spPr>
          <a:xfrm>
            <a:off x="20" y="10"/>
            <a:ext cx="12191980" cy="6857989"/>
          </a:xfrm>
          <a:prstGeom prst="rect">
            <a:avLst/>
          </a:prstGeom>
        </p:spPr>
      </p:pic>
      <p:sp>
        <p:nvSpPr>
          <p:cNvPr id="2" name="Title 1"/>
          <p:cNvSpPr>
            <a:spLocks noGrp="1"/>
          </p:cNvSpPr>
          <p:nvPr>
            <p:ph type="title"/>
          </p:nvPr>
        </p:nvSpPr>
        <p:spPr>
          <a:noFill/>
        </p:spPr>
        <p:txBody>
          <a:bodyPr/>
          <a:lstStyle/>
          <a:p>
            <a:r>
              <a:rPr lang="en-US" b="1" dirty="0">
                <a:solidFill>
                  <a:schemeClr val="bg1"/>
                </a:solidFill>
                <a:latin typeface="Eurostile"/>
                <a:cs typeface="Eurostile"/>
              </a:rPr>
              <a:t>Research Question</a:t>
            </a:r>
            <a:endParaRPr lang="en-US" dirty="0">
              <a:solidFill>
                <a:schemeClr val="bg1"/>
              </a:solidFill>
            </a:endParaRPr>
          </a:p>
        </p:txBody>
      </p:sp>
      <p:sp>
        <p:nvSpPr>
          <p:cNvPr id="3" name="Content Placeholder 2"/>
          <p:cNvSpPr>
            <a:spLocks noGrp="1"/>
          </p:cNvSpPr>
          <p:nvPr>
            <p:ph idx="1"/>
          </p:nvPr>
        </p:nvSpPr>
        <p:spPr>
          <a:xfrm>
            <a:off x="838200" y="1690688"/>
            <a:ext cx="6781800" cy="4114800"/>
          </a:xfrm>
          <a:noFill/>
          <a:effectLst>
            <a:glow>
              <a:schemeClr val="accent1"/>
            </a:glow>
          </a:effectLst>
        </p:spPr>
        <p:txBody>
          <a:bodyPr/>
          <a:lstStyle/>
          <a:p>
            <a:pPr lvl="0"/>
            <a:r>
              <a:rPr lang="en-US" dirty="0">
                <a:solidFill>
                  <a:schemeClr val="bg1"/>
                </a:solidFill>
                <a:latin typeface="Times New Roman" panose="02020603050405020304" pitchFamily="18" charset="0"/>
                <a:cs typeface="Times New Roman" panose="02020603050405020304" pitchFamily="18" charset="0"/>
              </a:rPr>
              <a:t>What is the impact of incorporating a specific focus to music theory when teaching fifth-grade band and orchestra on their ability to apply music theory to their instrument as measured by a pre and post-assessment?</a:t>
            </a:r>
          </a:p>
        </p:txBody>
      </p:sp>
    </p:spTree>
    <p:extLst>
      <p:ext uri="{BB962C8B-B14F-4D97-AF65-F5344CB8AC3E}">
        <p14:creationId xmlns:p14="http://schemas.microsoft.com/office/powerpoint/2010/main" val="17808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solidFill>
                  <a:schemeClr val="bg1"/>
                </a:solidFill>
                <a:latin typeface="Eurostile"/>
                <a:cs typeface="Eurostile"/>
              </a:rPr>
              <a:t>Overview of Intervention</a:t>
            </a:r>
            <a:endParaRPr lang="en-US" dirty="0">
              <a:solidFill>
                <a:schemeClr val="bg1"/>
              </a:solidFill>
            </a:endParaRPr>
          </a:p>
        </p:txBody>
      </p:sp>
      <p:sp>
        <p:nvSpPr>
          <p:cNvPr id="3" name="Content Placeholder 2"/>
          <p:cNvSpPr>
            <a:spLocks noGrp="1"/>
          </p:cNvSpPr>
          <p:nvPr>
            <p:ph idx="1"/>
          </p:nvPr>
        </p:nvSpPr>
        <p:spPr>
          <a:xfrm>
            <a:off x="2438400" y="1752600"/>
            <a:ext cx="7848600" cy="3962400"/>
          </a:xfrm>
        </p:spPr>
        <p:txBody>
          <a:bodyPr/>
          <a:lstStyle/>
          <a:p>
            <a:pPr marL="0" indent="0" algn="ctr">
              <a:buNone/>
            </a:pPr>
            <a:endParaRPr lang="en-US" sz="2000" dirty="0">
              <a:latin typeface="Times New Roman" panose="02020603050405020304" pitchFamily="18" charset="0"/>
              <a:cs typeface="Times New Roman" panose="02020603050405020304" pitchFamily="18" charset="0"/>
            </a:endParaRPr>
          </a:p>
          <a:p>
            <a:pPr algn="ctr"/>
            <a:r>
              <a:rPr lang="en-US" sz="2600" dirty="0">
                <a:latin typeface="Times New Roman" panose="02020603050405020304" pitchFamily="18" charset="0"/>
                <a:cs typeface="Times New Roman" panose="02020603050405020304" pitchFamily="18" charset="0"/>
              </a:rPr>
              <a:t>Step One:  Collect pretest scores for each student</a:t>
            </a:r>
          </a:p>
          <a:p>
            <a:pPr algn="ctr"/>
            <a:endParaRPr lang="en-US" sz="2600" dirty="0">
              <a:latin typeface="Times New Roman" panose="02020603050405020304" pitchFamily="18" charset="0"/>
              <a:cs typeface="Times New Roman" panose="02020603050405020304" pitchFamily="18" charset="0"/>
            </a:endParaRPr>
          </a:p>
          <a:p>
            <a:pPr algn="ctr"/>
            <a:r>
              <a:rPr lang="en-US" sz="2600" dirty="0">
                <a:latin typeface="Times New Roman" panose="02020603050405020304" pitchFamily="18" charset="0"/>
                <a:cs typeface="Times New Roman" panose="02020603050405020304" pitchFamily="18" charset="0"/>
              </a:rPr>
              <a:t>Step Two:  Deliver an 8-hour instructional unit through Google Meet, Google Classroom, Pre-Recorded videos, connecting through email and/or online</a:t>
            </a:r>
          </a:p>
          <a:p>
            <a:pPr marL="0" indent="0" algn="ctr">
              <a:buNone/>
            </a:pPr>
            <a:endParaRPr lang="en-US" sz="2600" dirty="0">
              <a:latin typeface="Times New Roman" panose="02020603050405020304" pitchFamily="18" charset="0"/>
              <a:cs typeface="Times New Roman" panose="02020603050405020304" pitchFamily="18" charset="0"/>
            </a:endParaRPr>
          </a:p>
          <a:p>
            <a:pPr algn="ctr"/>
            <a:r>
              <a:rPr lang="en-US" sz="2600" dirty="0">
                <a:latin typeface="Times New Roman" panose="02020603050405020304" pitchFamily="18" charset="0"/>
                <a:cs typeface="Times New Roman" panose="02020603050405020304" pitchFamily="18" charset="0"/>
              </a:rPr>
              <a:t>Step Three:  Collect posttest scores for each student</a:t>
            </a:r>
          </a:p>
        </p:txBody>
      </p:sp>
    </p:spTree>
    <p:extLst>
      <p:ext uri="{BB962C8B-B14F-4D97-AF65-F5344CB8AC3E}">
        <p14:creationId xmlns:p14="http://schemas.microsoft.com/office/powerpoint/2010/main" val="70429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solidFill>
                  <a:schemeClr val="bg1"/>
                </a:solidFill>
                <a:latin typeface="Eurostile"/>
                <a:cs typeface="Eurostile"/>
              </a:rPr>
              <a:t>Overview of Intervention</a:t>
            </a:r>
            <a:endParaRPr lang="en-US" dirty="0">
              <a:solidFill>
                <a:schemeClr val="bg1"/>
              </a:solidFill>
            </a:endParaRPr>
          </a:p>
        </p:txBody>
      </p:sp>
      <p:sp>
        <p:nvSpPr>
          <p:cNvPr id="3" name="Content Placeholder 2"/>
          <p:cNvSpPr>
            <a:spLocks noGrp="1"/>
          </p:cNvSpPr>
          <p:nvPr>
            <p:ph idx="1"/>
          </p:nvPr>
        </p:nvSpPr>
        <p:spPr>
          <a:xfrm>
            <a:off x="2438400" y="1752600"/>
            <a:ext cx="7848600" cy="4114800"/>
          </a:xfrm>
        </p:spPr>
        <p:txBody>
          <a:bodyPr>
            <a:normAutofit/>
          </a:bodyPr>
          <a:lstStyle/>
          <a:p>
            <a:pPr algn="ctr"/>
            <a:endParaRPr lang="en-US" sz="2000" dirty="0">
              <a:latin typeface="Times New Roman" panose="02020603050405020304" pitchFamily="18" charset="0"/>
              <a:cs typeface="Times New Roman" panose="02020603050405020304" pitchFamily="18" charset="0"/>
            </a:endParaRPr>
          </a:p>
          <a:p>
            <a:pPr marL="0" indent="0">
              <a:buNone/>
            </a:pPr>
            <a:r>
              <a:rPr lang="en-US" sz="2400" b="1" u="sng" dirty="0">
                <a:latin typeface="Times New Roman" panose="02020603050405020304" pitchFamily="18" charset="0"/>
                <a:cs typeface="Times New Roman" panose="02020603050405020304" pitchFamily="18" charset="0"/>
              </a:rPr>
              <a:t>Day One – 1 Hour:</a:t>
            </a:r>
            <a:endParaRPr lang="en-US" sz="24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	Students learn how to write the counting for 5 measures of music that include dotted quarter-eighth notes getting 4 out of 5 measures correct by the end of class.</a:t>
            </a:r>
          </a:p>
          <a:p>
            <a:endParaRPr lang="en-US" sz="2200" dirty="0">
              <a:latin typeface="Times New Roman" panose="02020603050405020304" pitchFamily="18" charset="0"/>
              <a:cs typeface="Times New Roman" panose="02020603050405020304" pitchFamily="18" charset="0"/>
            </a:endParaRPr>
          </a:p>
          <a:p>
            <a:pPr marL="0" indent="0">
              <a:buNone/>
            </a:pPr>
            <a:r>
              <a:rPr lang="en-US" sz="2400" b="1" u="sng" dirty="0">
                <a:latin typeface="Times New Roman" panose="02020603050405020304" pitchFamily="18" charset="0"/>
                <a:cs typeface="Times New Roman" panose="02020603050405020304" pitchFamily="18" charset="0"/>
              </a:rPr>
              <a:t>Day Two – 1 Hour:</a:t>
            </a:r>
            <a:endParaRPr lang="en-US" sz="24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	Learners will be able to identify by circling all sharp, flat, and natural notes in a piece of music, getting at least 5 out of 7 measures correct by the end of class.  Students will play a music game to learn the content.</a:t>
            </a:r>
          </a:p>
          <a:p>
            <a:pPr algn="ct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545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solidFill>
                  <a:schemeClr val="bg1"/>
                </a:solidFill>
                <a:latin typeface="Eurostile"/>
                <a:cs typeface="Eurostile"/>
              </a:rPr>
              <a:t>Overview of Intervention</a:t>
            </a:r>
            <a:endParaRPr lang="en-US" dirty="0">
              <a:solidFill>
                <a:schemeClr val="bg1"/>
              </a:solidFill>
            </a:endParaRPr>
          </a:p>
        </p:txBody>
      </p:sp>
      <p:sp>
        <p:nvSpPr>
          <p:cNvPr id="3" name="Content Placeholder 2"/>
          <p:cNvSpPr>
            <a:spLocks noGrp="1"/>
          </p:cNvSpPr>
          <p:nvPr>
            <p:ph idx="1"/>
          </p:nvPr>
        </p:nvSpPr>
        <p:spPr>
          <a:xfrm>
            <a:off x="2438400" y="1752600"/>
            <a:ext cx="7848600" cy="4114800"/>
          </a:xfrm>
        </p:spPr>
        <p:txBody>
          <a:bodyPr>
            <a:normAutofit/>
          </a:bodyPr>
          <a:lstStyle/>
          <a:p>
            <a:pPr algn="ctr"/>
            <a:endParaRPr lang="en-US" sz="2000" dirty="0">
              <a:latin typeface="Times New Roman" panose="02020603050405020304" pitchFamily="18" charset="0"/>
              <a:cs typeface="Times New Roman" panose="02020603050405020304" pitchFamily="18" charset="0"/>
            </a:endParaRPr>
          </a:p>
          <a:p>
            <a:pPr marL="0" indent="0">
              <a:buNone/>
            </a:pPr>
            <a:r>
              <a:rPr lang="en-US" sz="2400" b="1" u="sng" dirty="0">
                <a:latin typeface="Times New Roman" panose="02020603050405020304" pitchFamily="18" charset="0"/>
                <a:cs typeface="Times New Roman" panose="02020603050405020304" pitchFamily="18" charset="0"/>
              </a:rPr>
              <a:t>Day Three – 1 Hour:</a:t>
            </a:r>
            <a:endParaRPr lang="en-US" sz="24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From memory, learners will list which words the acronym S.T.A.R.S. stands for and explain how one strategy from the acronym could be used in a new piece of music getting the word chosen, correct 1 out of 1 time.</a:t>
            </a:r>
          </a:p>
          <a:p>
            <a:endParaRPr lang="en-US" sz="2000" dirty="0">
              <a:latin typeface="Times New Roman" panose="02020603050405020304" pitchFamily="18" charset="0"/>
              <a:cs typeface="Times New Roman" panose="02020603050405020304" pitchFamily="18" charset="0"/>
            </a:endParaRPr>
          </a:p>
          <a:p>
            <a:pPr marL="0" indent="0">
              <a:buNone/>
            </a:pPr>
            <a:r>
              <a:rPr lang="en-US" sz="2400" b="1" u="sng" dirty="0">
                <a:latin typeface="Times New Roman" panose="02020603050405020304" pitchFamily="18" charset="0"/>
                <a:cs typeface="Times New Roman" panose="02020603050405020304" pitchFamily="18" charset="0"/>
              </a:rPr>
              <a:t>Day Four – 1 Hour:</a:t>
            </a:r>
            <a:endParaRPr lang="en-US" sz="24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By utilizing the music notation software </a:t>
            </a:r>
            <a:r>
              <a:rPr lang="en-US" sz="2000" dirty="0" err="1">
                <a:latin typeface="Times New Roman" panose="02020603050405020304" pitchFamily="18" charset="0"/>
                <a:cs typeface="Times New Roman" panose="02020603050405020304" pitchFamily="18" charset="0"/>
              </a:rPr>
              <a:t>Musescore</a:t>
            </a:r>
            <a:r>
              <a:rPr lang="en-US" sz="2000" dirty="0">
                <a:latin typeface="Times New Roman" panose="02020603050405020304" pitchFamily="18" charset="0"/>
                <a:cs typeface="Times New Roman" panose="02020603050405020304" pitchFamily="18" charset="0"/>
              </a:rPr>
              <a:t>, learners will compose a four-measure piece of music that correctly incorporates chromaticism and dotted quarter-eighth notes, 4 out of 4 times.</a:t>
            </a:r>
          </a:p>
        </p:txBody>
      </p:sp>
    </p:spTree>
    <p:extLst>
      <p:ext uri="{BB962C8B-B14F-4D97-AF65-F5344CB8AC3E}">
        <p14:creationId xmlns:p14="http://schemas.microsoft.com/office/powerpoint/2010/main" val="330000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solidFill>
                  <a:schemeClr val="bg1"/>
                </a:solidFill>
                <a:latin typeface="Eurostile"/>
                <a:cs typeface="Eurostile"/>
              </a:rPr>
              <a:t>Overview of Intervention</a:t>
            </a:r>
            <a:endParaRPr lang="en-US" dirty="0">
              <a:solidFill>
                <a:schemeClr val="bg1"/>
              </a:solidFill>
            </a:endParaRPr>
          </a:p>
        </p:txBody>
      </p:sp>
      <p:sp>
        <p:nvSpPr>
          <p:cNvPr id="3" name="Content Placeholder 2"/>
          <p:cNvSpPr>
            <a:spLocks noGrp="1"/>
          </p:cNvSpPr>
          <p:nvPr>
            <p:ph idx="1"/>
          </p:nvPr>
        </p:nvSpPr>
        <p:spPr>
          <a:xfrm>
            <a:off x="2438400" y="1752600"/>
            <a:ext cx="7848600" cy="4114800"/>
          </a:xfrm>
        </p:spPr>
        <p:txBody>
          <a:bodyPr>
            <a:normAutofit/>
          </a:bodyPr>
          <a:lstStyle/>
          <a:p>
            <a:pPr marL="0" indent="0">
              <a:buNone/>
            </a:pPr>
            <a:endParaRPr lang="en-US" sz="2400" b="1" u="sng" dirty="0">
              <a:latin typeface="Times New Roman" panose="02020603050405020304" pitchFamily="18" charset="0"/>
              <a:cs typeface="Times New Roman" panose="02020603050405020304" pitchFamily="18" charset="0"/>
            </a:endParaRPr>
          </a:p>
          <a:p>
            <a:pPr marL="0" indent="0">
              <a:buNone/>
            </a:pPr>
            <a:r>
              <a:rPr lang="en-US" sz="2400" b="1" u="sng" dirty="0">
                <a:latin typeface="Times New Roman" panose="02020603050405020304" pitchFamily="18" charset="0"/>
                <a:cs typeface="Times New Roman" panose="02020603050405020304" pitchFamily="18" charset="0"/>
              </a:rPr>
              <a:t>Day Five – 1 Hour:</a:t>
            </a:r>
            <a:endParaRPr lang="en-US" sz="24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By using the recording software program Audacity, learners will record themselves and/or their peers performing a student composed song that uses chromaticism and dotted quarter-eighth notes, alter the recording in four different ways, then correctly explain one of the ways the recording was altered, 4 out of 4 times.</a:t>
            </a:r>
          </a:p>
          <a:p>
            <a:endParaRPr lang="en-US" sz="2000" dirty="0">
              <a:latin typeface="Times New Roman" panose="02020603050405020304" pitchFamily="18" charset="0"/>
              <a:cs typeface="Times New Roman" panose="02020603050405020304" pitchFamily="18" charset="0"/>
            </a:endParaRPr>
          </a:p>
          <a:p>
            <a:pPr marL="0" indent="0">
              <a:buNone/>
            </a:pPr>
            <a:r>
              <a:rPr lang="en-US" sz="2400" b="1" u="sng" dirty="0">
                <a:latin typeface="Times New Roman" panose="02020603050405020304" pitchFamily="18" charset="0"/>
                <a:cs typeface="Times New Roman" panose="02020603050405020304" pitchFamily="18" charset="0"/>
              </a:rPr>
              <a:t>Day Six – 1 Hour:</a:t>
            </a:r>
            <a:endParaRPr lang="en-US" sz="24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By visiting the online program </a:t>
            </a:r>
            <a:r>
              <a:rPr lang="en-US" sz="2000" dirty="0" err="1">
                <a:latin typeface="Times New Roman" panose="02020603050405020304" pitchFamily="18" charset="0"/>
                <a:cs typeface="Times New Roman" panose="02020603050405020304" pitchFamily="18" charset="0"/>
              </a:rPr>
              <a:t>Practica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Musica</a:t>
            </a:r>
            <a:r>
              <a:rPr lang="en-US" sz="2000" dirty="0">
                <a:latin typeface="Times New Roman" panose="02020603050405020304" pitchFamily="18" charset="0"/>
                <a:cs typeface="Times New Roman" panose="02020603050405020304" pitchFamily="18" charset="0"/>
              </a:rPr>
              <a:t>, learners will read and research the topic of chromatic notes, and correctly explain concepts of chromaticism 4 out of 5 times.</a:t>
            </a:r>
          </a:p>
        </p:txBody>
      </p:sp>
    </p:spTree>
    <p:extLst>
      <p:ext uri="{BB962C8B-B14F-4D97-AF65-F5344CB8AC3E}">
        <p14:creationId xmlns:p14="http://schemas.microsoft.com/office/powerpoint/2010/main" val="316630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solidFill>
                  <a:schemeClr val="bg1"/>
                </a:solidFill>
                <a:latin typeface="Eurostile"/>
                <a:cs typeface="Eurostile"/>
              </a:rPr>
              <a:t>Overview of Intervention</a:t>
            </a:r>
            <a:endParaRPr lang="en-US" dirty="0">
              <a:solidFill>
                <a:schemeClr val="bg1"/>
              </a:solidFill>
            </a:endParaRPr>
          </a:p>
        </p:txBody>
      </p:sp>
      <p:sp>
        <p:nvSpPr>
          <p:cNvPr id="3" name="Content Placeholder 2"/>
          <p:cNvSpPr>
            <a:spLocks noGrp="1"/>
          </p:cNvSpPr>
          <p:nvPr>
            <p:ph idx="1"/>
          </p:nvPr>
        </p:nvSpPr>
        <p:spPr>
          <a:xfrm>
            <a:off x="2438400" y="1752600"/>
            <a:ext cx="7848600" cy="4114800"/>
          </a:xfrm>
        </p:spPr>
        <p:txBody>
          <a:bodyPr>
            <a:normAutofit/>
          </a:bodyPr>
          <a:lstStyle/>
          <a:p>
            <a:pPr algn="ctr"/>
            <a:endParaRPr lang="en-US" sz="2000" dirty="0">
              <a:latin typeface="Times New Roman" panose="02020603050405020304" pitchFamily="18" charset="0"/>
              <a:cs typeface="Times New Roman" panose="02020603050405020304" pitchFamily="18" charset="0"/>
            </a:endParaRPr>
          </a:p>
          <a:p>
            <a:pPr marL="0" indent="0">
              <a:buNone/>
            </a:pPr>
            <a:r>
              <a:rPr lang="en-US" sz="2400" b="1" u="sng" dirty="0">
                <a:latin typeface="Times New Roman" panose="02020603050405020304" pitchFamily="18" charset="0"/>
                <a:cs typeface="Times New Roman" panose="02020603050405020304" pitchFamily="18" charset="0"/>
              </a:rPr>
              <a:t>Day Seven – 1 Hour:</a:t>
            </a:r>
            <a:endParaRPr lang="en-US" sz="24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After recording a performance on Smart Music, students will evaluate themselves using an instrumental music rubric getting a score of 15 out of 18 correct.</a:t>
            </a:r>
          </a:p>
          <a:p>
            <a:pPr marL="0" indent="0">
              <a:buNone/>
            </a:pPr>
            <a:endParaRPr lang="en-US" sz="2000" b="1" u="sng" dirty="0">
              <a:latin typeface="Times New Roman" panose="02020603050405020304" pitchFamily="18" charset="0"/>
              <a:cs typeface="Times New Roman" panose="02020603050405020304" pitchFamily="18" charset="0"/>
            </a:endParaRPr>
          </a:p>
          <a:p>
            <a:pPr marL="0" indent="0">
              <a:buNone/>
            </a:pPr>
            <a:r>
              <a:rPr lang="en-US" sz="2400" b="1" u="sng" dirty="0">
                <a:latin typeface="Times New Roman" panose="02020603050405020304" pitchFamily="18" charset="0"/>
                <a:cs typeface="Times New Roman" panose="02020603050405020304" pitchFamily="18" charset="0"/>
              </a:rPr>
              <a:t>Day Eight – 1 Hour:</a:t>
            </a:r>
            <a:endParaRPr lang="en-US" sz="24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By using the sequencing software program Garage Band, learners will create a backing track for the melody created in lesson 4, which is at least four measures long and uses at least four different instruments, meeting the criteria for the checklist 5 out of 5 times.</a:t>
            </a:r>
          </a:p>
        </p:txBody>
      </p:sp>
    </p:spTree>
    <p:extLst>
      <p:ext uri="{BB962C8B-B14F-4D97-AF65-F5344CB8AC3E}">
        <p14:creationId xmlns:p14="http://schemas.microsoft.com/office/powerpoint/2010/main" val="409614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heet music design templat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accent1"/>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Sheet music design slides.potx" id="{09D230C4-ED1F-4782-ABA0-B528A81E30C6}" vid="{782C1FB5-44AD-41D7-B4F1-9A54F55FAEF7}"/>
    </a:ext>
  </a:extLst>
</a:theme>
</file>

<file path=ppt/theme/theme2.xml><?xml version="1.0" encoding="utf-8"?>
<a:theme xmlns:a="http://schemas.openxmlformats.org/drawingml/2006/main" name="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1234</Words>
  <Application>Microsoft Macintosh PowerPoint</Application>
  <PresentationFormat>Widescreen</PresentationFormat>
  <Paragraphs>130</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Avenir Book</vt:lpstr>
      <vt:lpstr>Eurostile</vt:lpstr>
      <vt:lpstr>Times New Roman</vt:lpstr>
      <vt:lpstr>Sheet music design template</vt:lpstr>
      <vt:lpstr>Impact Focusing on Music Theory has on Instrumental Performance</vt:lpstr>
      <vt:lpstr>Overview of Topic and Problem</vt:lpstr>
      <vt:lpstr>Overview of Topic and Problem</vt:lpstr>
      <vt:lpstr>Research Question</vt:lpstr>
      <vt:lpstr>Overview of Intervention</vt:lpstr>
      <vt:lpstr>Overview of Intervention</vt:lpstr>
      <vt:lpstr>Overview of Intervention</vt:lpstr>
      <vt:lpstr>Overview of Intervention</vt:lpstr>
      <vt:lpstr>Overview of Intervention</vt:lpstr>
      <vt:lpstr>Overview of Intervention</vt:lpstr>
      <vt:lpstr>Overview of Intervention</vt:lpstr>
      <vt:lpstr>Overview of Intervention</vt:lpstr>
      <vt:lpstr>Data Collection and Analysis</vt:lpstr>
      <vt:lpstr>Data Collection and Analysis</vt:lpstr>
      <vt:lpstr>Data Collection and Analysis</vt:lpstr>
      <vt:lpstr>Data Collection and Analysis</vt:lpstr>
      <vt:lpstr>Results and Conclusions</vt:lpstr>
      <vt:lpstr>Strengths and Weaknesses</vt:lpstr>
      <vt:lpstr>Application to Future Students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Focusing on Music Theory has on Instrumental Performance</dc:title>
  <dc:creator>Dundore, Joe</dc:creator>
  <cp:lastModifiedBy>Dundore, Joe</cp:lastModifiedBy>
  <cp:revision>15</cp:revision>
  <dcterms:created xsi:type="dcterms:W3CDTF">2021-01-12T17:16:04Z</dcterms:created>
  <dcterms:modified xsi:type="dcterms:W3CDTF">2022-08-19T15:06:22Z</dcterms:modified>
</cp:coreProperties>
</file>